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9" r:id="rId3"/>
    <p:sldId id="261" r:id="rId4"/>
    <p:sldId id="271" r:id="rId5"/>
    <p:sldId id="292" r:id="rId6"/>
    <p:sldId id="299" r:id="rId7"/>
    <p:sldId id="272" r:id="rId8"/>
    <p:sldId id="303" r:id="rId9"/>
    <p:sldId id="293" r:id="rId10"/>
    <p:sldId id="294" r:id="rId11"/>
    <p:sldId id="287" r:id="rId12"/>
    <p:sldId id="295" r:id="rId13"/>
    <p:sldId id="304" r:id="rId14"/>
    <p:sldId id="290" r:id="rId15"/>
    <p:sldId id="289" r:id="rId16"/>
    <p:sldId id="305" r:id="rId17"/>
    <p:sldId id="286" r:id="rId18"/>
    <p:sldId id="306" r:id="rId19"/>
    <p:sldId id="297" r:id="rId20"/>
    <p:sldId id="307" r:id="rId21"/>
    <p:sldId id="308" r:id="rId22"/>
    <p:sldId id="309" r:id="rId23"/>
    <p:sldId id="300" r:id="rId24"/>
    <p:sldId id="296" r:id="rId25"/>
    <p:sldId id="310" r:id="rId26"/>
    <p:sldId id="279" r:id="rId27"/>
  </p:sldIdLst>
  <p:sldSz cx="9144000" cy="5143500" type="screen16x9"/>
  <p:notesSz cx="6858000" cy="9144000"/>
  <p:embeddedFontLst>
    <p:embeddedFont>
      <p:font typeface="Encode Sans" pitchFamily="2" charset="77"/>
      <p:regular r:id="rId29"/>
      <p:bold r:id="rId30"/>
    </p:embeddedFont>
    <p:embeddedFont>
      <p:font typeface="Encode Sans ExtraLight" pitchFamily="2" charset="77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060E"/>
    <a:srgbClr val="FB6300"/>
    <a:srgbClr val="D3471C"/>
    <a:srgbClr val="EB5419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49367BA-F832-4854-8791-52EAE29D7631}">
  <a:tblStyle styleId="{D49367BA-F832-4854-8791-52EAE29D76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57"/>
    <p:restoredTop sz="78125"/>
  </p:normalViewPr>
  <p:slideViewPr>
    <p:cSldViewPr snapToGrid="0" snapToObjects="1">
      <p:cViewPr varScale="1">
        <p:scale>
          <a:sx n="125" d="100"/>
          <a:sy n="125" d="100"/>
        </p:scale>
        <p:origin x="248" y="176"/>
      </p:cViewPr>
      <p:guideLst/>
    </p:cSldViewPr>
  </p:slideViewPr>
  <p:notesTextViewPr>
    <p:cViewPr>
      <p:scale>
        <a:sx n="105" d="100"/>
        <a:sy n="10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7.png"/><Relationship Id="rId1" Type="http://schemas.openxmlformats.org/officeDocument/2006/relationships/image" Target="../media/image4.png"/><Relationship Id="rId5" Type="http://schemas.openxmlformats.org/officeDocument/2006/relationships/image" Target="../media/image2.svg"/><Relationship Id="rId4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EB2CD9-6217-4046-9AC3-3AB4A9DAB4A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0EF91821-E389-4812-9F44-F3E97591D68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bilirubin</a:t>
          </a:r>
        </a:p>
      </dgm:t>
    </dgm:pt>
    <dgm:pt modelId="{AFFB80A1-1577-4C64-B895-EA6E78F9DC0F}" type="parTrans" cxnId="{D96A8A73-2CF4-4DC8-8A38-B4D96E0C44E1}">
      <dgm:prSet/>
      <dgm:spPr/>
      <dgm:t>
        <a:bodyPr/>
        <a:lstStyle/>
        <a:p>
          <a:endParaRPr lang="en-US"/>
        </a:p>
      </dgm:t>
    </dgm:pt>
    <dgm:pt modelId="{F3C98A50-0931-40E4-8D47-CBCF0FA9AA87}" type="sibTrans" cxnId="{D96A8A73-2CF4-4DC8-8A38-B4D96E0C44E1}">
      <dgm:prSet/>
      <dgm:spPr/>
      <dgm:t>
        <a:bodyPr/>
        <a:lstStyle/>
        <a:p>
          <a:endParaRPr lang="en-US"/>
        </a:p>
      </dgm:t>
    </dgm:pt>
    <dgm:pt modelId="{8E5052D8-B2C1-4401-84F9-CC39692A96F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u="none" strike="noStrike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albumin-binding capacity </a:t>
          </a:r>
        </a:p>
      </dgm:t>
    </dgm:pt>
    <dgm:pt modelId="{FE51716A-504C-47EE-914B-981867A07CCB}" type="parTrans" cxnId="{B16ADA69-E68C-46DB-8883-536B3348D4FE}">
      <dgm:prSet/>
      <dgm:spPr/>
      <dgm:t>
        <a:bodyPr/>
        <a:lstStyle/>
        <a:p>
          <a:endParaRPr lang="en-US"/>
        </a:p>
      </dgm:t>
    </dgm:pt>
    <dgm:pt modelId="{D1B9BD7D-84D1-4D2D-B546-FA5B360AFAF1}" type="sibTrans" cxnId="{B16ADA69-E68C-46DB-8883-536B3348D4FE}">
      <dgm:prSet/>
      <dgm:spPr/>
      <dgm:t>
        <a:bodyPr/>
        <a:lstStyle/>
        <a:p>
          <a:endParaRPr lang="en-US"/>
        </a:p>
      </dgm:t>
    </dgm:pt>
    <dgm:pt modelId="{12D5BEEA-3C1A-46A9-9373-3DDB2E59ABD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bilirubin into the brain</a:t>
          </a:r>
        </a:p>
      </dgm:t>
    </dgm:pt>
    <dgm:pt modelId="{F65C32BE-C6F9-4E41-8ABC-367180ED484D}" type="parTrans" cxnId="{0BC6B651-3403-4B0C-94C7-1544B0603694}">
      <dgm:prSet/>
      <dgm:spPr/>
      <dgm:t>
        <a:bodyPr/>
        <a:lstStyle/>
        <a:p>
          <a:endParaRPr lang="en-US"/>
        </a:p>
      </dgm:t>
    </dgm:pt>
    <dgm:pt modelId="{D2D08C77-8E2D-43B2-AC2E-AAE5ABD2FD29}" type="sibTrans" cxnId="{0BC6B651-3403-4B0C-94C7-1544B0603694}">
      <dgm:prSet/>
      <dgm:spPr/>
      <dgm:t>
        <a:bodyPr/>
        <a:lstStyle/>
        <a:p>
          <a:endParaRPr lang="en-US"/>
        </a:p>
      </dgm:t>
    </dgm:pt>
    <dgm:pt modelId="{5B36086B-FAB5-364B-BF34-07193B1B9DA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permeability</a:t>
          </a:r>
        </a:p>
        <a:p>
          <a:pPr>
            <a:lnSpc>
              <a:spcPct val="100000"/>
            </a:lnSpc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blood flow </a:t>
          </a:r>
        </a:p>
      </dgm:t>
    </dgm:pt>
    <dgm:pt modelId="{5B06AC07-889B-1D46-B209-8A9AE907D45B}" type="parTrans" cxnId="{71139FEA-0B4C-DC4D-86ED-B971326E1B0D}">
      <dgm:prSet/>
      <dgm:spPr/>
      <dgm:t>
        <a:bodyPr/>
        <a:lstStyle/>
        <a:p>
          <a:endParaRPr lang="en-US"/>
        </a:p>
      </dgm:t>
    </dgm:pt>
    <dgm:pt modelId="{6187F967-9E2C-9A42-A797-6DE17D3B1287}" type="sibTrans" cxnId="{71139FEA-0B4C-DC4D-86ED-B971326E1B0D}">
      <dgm:prSet/>
      <dgm:spPr/>
      <dgm:t>
        <a:bodyPr/>
        <a:lstStyle/>
        <a:p>
          <a:endParaRPr lang="en-US"/>
        </a:p>
      </dgm:t>
    </dgm:pt>
    <dgm:pt modelId="{F0EC9B16-DE41-694A-A374-EF0F77DFCF2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0" i="0" u="none" strike="noStrike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</a:t>
          </a:r>
        </a:p>
        <a:p>
          <a:pPr>
            <a:lnSpc>
              <a:spcPct val="100000"/>
            </a:lnSpc>
          </a:pPr>
          <a:r>
            <a:rPr lang="en-US" sz="1400" b="0" i="0" u="none" strike="noStrike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albumin-binding sites</a:t>
          </a:r>
        </a:p>
      </dgm:t>
    </dgm:pt>
    <dgm:pt modelId="{8E8BFF13-F643-8F47-A82B-B663BAB09746}" type="parTrans" cxnId="{789BF695-8DDC-CC47-8F89-7255F494C444}">
      <dgm:prSet/>
      <dgm:spPr/>
      <dgm:t>
        <a:bodyPr/>
        <a:lstStyle/>
        <a:p>
          <a:endParaRPr lang="en-US"/>
        </a:p>
      </dgm:t>
    </dgm:pt>
    <dgm:pt modelId="{4D56DAB2-1A2C-FA42-9004-3027955DBC92}" type="sibTrans" cxnId="{789BF695-8DDC-CC47-8F89-7255F494C444}">
      <dgm:prSet/>
      <dgm:spPr/>
      <dgm:t>
        <a:bodyPr/>
        <a:lstStyle/>
        <a:p>
          <a:endParaRPr lang="en-US"/>
        </a:p>
      </dgm:t>
    </dgm:pt>
    <dgm:pt modelId="{502CB754-1D9D-1240-9F4A-9BA11905B6A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production</a:t>
          </a:r>
        </a:p>
        <a:p>
          <a:pPr>
            <a:lnSpc>
              <a:spcPct val="100000"/>
            </a:lnSpc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↓ excretion</a:t>
          </a:r>
        </a:p>
      </dgm:t>
    </dgm:pt>
    <dgm:pt modelId="{46B402A5-9206-DC4C-A881-0CF78AE4327A}" type="parTrans" cxnId="{E23033CB-2A4B-1D4F-85EA-E2B21B5D46EB}">
      <dgm:prSet/>
      <dgm:spPr/>
      <dgm:t>
        <a:bodyPr/>
        <a:lstStyle/>
        <a:p>
          <a:endParaRPr lang="en-US"/>
        </a:p>
      </dgm:t>
    </dgm:pt>
    <dgm:pt modelId="{91F61445-EB36-8D48-A49C-BF0BDC16E796}" type="sibTrans" cxnId="{E23033CB-2A4B-1D4F-85EA-E2B21B5D46EB}">
      <dgm:prSet/>
      <dgm:spPr/>
      <dgm:t>
        <a:bodyPr/>
        <a:lstStyle/>
        <a:p>
          <a:endParaRPr lang="en-US"/>
        </a:p>
      </dgm:t>
    </dgm:pt>
    <dgm:pt modelId="{7EC22D65-3F45-40C1-92C8-2838CA69C872}" type="pres">
      <dgm:prSet presAssocID="{66EB2CD9-6217-4046-9AC3-3AB4A9DAB4A2}" presName="root" presStyleCnt="0">
        <dgm:presLayoutVars>
          <dgm:dir/>
          <dgm:resizeHandles val="exact"/>
        </dgm:presLayoutVars>
      </dgm:prSet>
      <dgm:spPr/>
    </dgm:pt>
    <dgm:pt modelId="{515DEE0C-7689-40E1-A766-670FB3ED046C}" type="pres">
      <dgm:prSet presAssocID="{0EF91821-E389-4812-9F44-F3E97591D680}" presName="compNode" presStyleCnt="0"/>
      <dgm:spPr/>
    </dgm:pt>
    <dgm:pt modelId="{28B51B30-1DAE-4808-996A-5AAC10C04BC0}" type="pres">
      <dgm:prSet presAssocID="{0EF91821-E389-4812-9F44-F3E97591D680}" presName="bgRect" presStyleLbl="bgShp" presStyleIdx="0" presStyleCnt="3" custLinFactNeighborX="-5245" custLinFactNeighborY="4587"/>
      <dgm:spPr>
        <a:solidFill>
          <a:srgbClr val="FB6300"/>
        </a:solidFill>
      </dgm:spPr>
    </dgm:pt>
    <dgm:pt modelId="{E39D963F-7EBB-4E52-8DED-38C8B556DDA5}" type="pres">
      <dgm:prSet presAssocID="{0EF91821-E389-4812-9F44-F3E97591D68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>
          <a:noFill/>
        </a:ln>
      </dgm:spPr>
    </dgm:pt>
    <dgm:pt modelId="{D06BAC27-A124-44CF-83F8-2827F12F6166}" type="pres">
      <dgm:prSet presAssocID="{0EF91821-E389-4812-9F44-F3E97591D680}" presName="spaceRect" presStyleCnt="0"/>
      <dgm:spPr/>
    </dgm:pt>
    <dgm:pt modelId="{179B0045-D191-4F56-8706-77DEF949FC3A}" type="pres">
      <dgm:prSet presAssocID="{0EF91821-E389-4812-9F44-F3E97591D680}" presName="parTx" presStyleLbl="revTx" presStyleIdx="0" presStyleCnt="6">
        <dgm:presLayoutVars>
          <dgm:chMax val="0"/>
          <dgm:chPref val="0"/>
        </dgm:presLayoutVars>
      </dgm:prSet>
      <dgm:spPr/>
    </dgm:pt>
    <dgm:pt modelId="{F2EA9994-1E35-3744-851F-13460C262D47}" type="pres">
      <dgm:prSet presAssocID="{0EF91821-E389-4812-9F44-F3E97591D680}" presName="desTx" presStyleLbl="revTx" presStyleIdx="1" presStyleCnt="6">
        <dgm:presLayoutVars/>
      </dgm:prSet>
      <dgm:spPr/>
    </dgm:pt>
    <dgm:pt modelId="{8840C409-3CAD-4208-9E6A-CD8A718225C1}" type="pres">
      <dgm:prSet presAssocID="{F3C98A50-0931-40E4-8D47-CBCF0FA9AA87}" presName="sibTrans" presStyleCnt="0"/>
      <dgm:spPr/>
    </dgm:pt>
    <dgm:pt modelId="{7C88737C-1C1E-42FD-8809-A67C5A2CF20A}" type="pres">
      <dgm:prSet presAssocID="{8E5052D8-B2C1-4401-84F9-CC39692A96FA}" presName="compNode" presStyleCnt="0"/>
      <dgm:spPr/>
    </dgm:pt>
    <dgm:pt modelId="{489B853E-1F2C-4D26-9B9A-9B341D52CAA6}" type="pres">
      <dgm:prSet presAssocID="{8E5052D8-B2C1-4401-84F9-CC39692A96FA}" presName="bgRect" presStyleLbl="bgShp" presStyleIdx="1" presStyleCnt="3"/>
      <dgm:spPr>
        <a:solidFill>
          <a:srgbClr val="D3471C"/>
        </a:solidFill>
      </dgm:spPr>
    </dgm:pt>
    <dgm:pt modelId="{80D89361-D161-466F-B360-FE7888F27513}" type="pres">
      <dgm:prSet presAssocID="{8E5052D8-B2C1-4401-84F9-CC39692A96FA}" presName="iconRect" presStyleLbl="nod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ask"/>
        </a:ext>
      </dgm:extLst>
    </dgm:pt>
    <dgm:pt modelId="{EB4EF9AF-DA8A-4C08-8E91-6CC8D3173B17}" type="pres">
      <dgm:prSet presAssocID="{8E5052D8-B2C1-4401-84F9-CC39692A96FA}" presName="spaceRect" presStyleCnt="0"/>
      <dgm:spPr/>
    </dgm:pt>
    <dgm:pt modelId="{4DC2B76D-DF33-4330-B5D8-D76C28AA38A5}" type="pres">
      <dgm:prSet presAssocID="{8E5052D8-B2C1-4401-84F9-CC39692A96FA}" presName="parTx" presStyleLbl="revTx" presStyleIdx="2" presStyleCnt="6">
        <dgm:presLayoutVars>
          <dgm:chMax val="0"/>
          <dgm:chPref val="0"/>
        </dgm:presLayoutVars>
      </dgm:prSet>
      <dgm:spPr/>
    </dgm:pt>
    <dgm:pt modelId="{6458AB9C-2295-184B-ABA8-EA2EB3A7BDC7}" type="pres">
      <dgm:prSet presAssocID="{8E5052D8-B2C1-4401-84F9-CC39692A96FA}" presName="desTx" presStyleLbl="revTx" presStyleIdx="3" presStyleCnt="6">
        <dgm:presLayoutVars/>
      </dgm:prSet>
      <dgm:spPr/>
    </dgm:pt>
    <dgm:pt modelId="{CFE2A5F6-107A-4B6D-BEB5-4FA51EE8742C}" type="pres">
      <dgm:prSet presAssocID="{D1B9BD7D-84D1-4D2D-B546-FA5B360AFAF1}" presName="sibTrans" presStyleCnt="0"/>
      <dgm:spPr/>
    </dgm:pt>
    <dgm:pt modelId="{FA62D410-66CD-466B-9B35-EEA1EF50D6EC}" type="pres">
      <dgm:prSet presAssocID="{12D5BEEA-3C1A-46A9-9373-3DDB2E59ABDD}" presName="compNode" presStyleCnt="0"/>
      <dgm:spPr/>
    </dgm:pt>
    <dgm:pt modelId="{B4911968-71B7-4462-B952-D902AC13CB90}" type="pres">
      <dgm:prSet presAssocID="{12D5BEEA-3C1A-46A9-9373-3DDB2E59ABDD}" presName="bgRect" presStyleLbl="bgShp" presStyleIdx="2" presStyleCnt="3" custLinFactNeighborX="-11146" custLinFactNeighborY="43"/>
      <dgm:spPr>
        <a:solidFill>
          <a:srgbClr val="C3060E"/>
        </a:solidFill>
      </dgm:spPr>
    </dgm:pt>
    <dgm:pt modelId="{1A2E4D38-F75D-4A35-8EE7-8DB2CF40540E}" type="pres">
      <dgm:prSet presAssocID="{12D5BEEA-3C1A-46A9-9373-3DDB2E59ABDD}" presName="iconRect" presStyleLbl="node1" presStyleIdx="2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347BE235-EA60-4624-BE29-A2C09C253F8D}" type="pres">
      <dgm:prSet presAssocID="{12D5BEEA-3C1A-46A9-9373-3DDB2E59ABDD}" presName="spaceRect" presStyleCnt="0"/>
      <dgm:spPr/>
    </dgm:pt>
    <dgm:pt modelId="{3AC1E8AB-4063-4021-9E60-482B6B53E949}" type="pres">
      <dgm:prSet presAssocID="{12D5BEEA-3C1A-46A9-9373-3DDB2E59ABDD}" presName="parTx" presStyleLbl="revTx" presStyleIdx="4" presStyleCnt="6">
        <dgm:presLayoutVars>
          <dgm:chMax val="0"/>
          <dgm:chPref val="0"/>
        </dgm:presLayoutVars>
      </dgm:prSet>
      <dgm:spPr/>
    </dgm:pt>
    <dgm:pt modelId="{0A44F4C8-0568-3146-8B7B-989A1FFA0EFA}" type="pres">
      <dgm:prSet presAssocID="{12D5BEEA-3C1A-46A9-9373-3DDB2E59ABDD}" presName="desTx" presStyleLbl="revTx" presStyleIdx="5" presStyleCnt="6">
        <dgm:presLayoutVars/>
      </dgm:prSet>
      <dgm:spPr/>
    </dgm:pt>
  </dgm:ptLst>
  <dgm:cxnLst>
    <dgm:cxn modelId="{F2D21026-154E-4779-AAC7-A73D875E6FCA}" type="presOf" srcId="{0EF91821-E389-4812-9F44-F3E97591D680}" destId="{179B0045-D191-4F56-8706-77DEF949FC3A}" srcOrd="0" destOrd="0" presId="urn:microsoft.com/office/officeart/2018/2/layout/IconVerticalSolidList"/>
    <dgm:cxn modelId="{0BC6B651-3403-4B0C-94C7-1544B0603694}" srcId="{66EB2CD9-6217-4046-9AC3-3AB4A9DAB4A2}" destId="{12D5BEEA-3C1A-46A9-9373-3DDB2E59ABDD}" srcOrd="2" destOrd="0" parTransId="{F65C32BE-C6F9-4E41-8ABC-367180ED484D}" sibTransId="{D2D08C77-8E2D-43B2-AC2E-AAE5ABD2FD29}"/>
    <dgm:cxn modelId="{B16ADA69-E68C-46DB-8883-536B3348D4FE}" srcId="{66EB2CD9-6217-4046-9AC3-3AB4A9DAB4A2}" destId="{8E5052D8-B2C1-4401-84F9-CC39692A96FA}" srcOrd="1" destOrd="0" parTransId="{FE51716A-504C-47EE-914B-981867A07CCB}" sibTransId="{D1B9BD7D-84D1-4D2D-B546-FA5B360AFAF1}"/>
    <dgm:cxn modelId="{D96A8A73-2CF4-4DC8-8A38-B4D96E0C44E1}" srcId="{66EB2CD9-6217-4046-9AC3-3AB4A9DAB4A2}" destId="{0EF91821-E389-4812-9F44-F3E97591D680}" srcOrd="0" destOrd="0" parTransId="{AFFB80A1-1577-4C64-B895-EA6E78F9DC0F}" sibTransId="{F3C98A50-0931-40E4-8D47-CBCF0FA9AA87}"/>
    <dgm:cxn modelId="{A3511E77-904E-D645-87D5-118CDFF79ABD}" type="presOf" srcId="{502CB754-1D9D-1240-9F4A-9BA11905B6A9}" destId="{F2EA9994-1E35-3744-851F-13460C262D47}" srcOrd="0" destOrd="0" presId="urn:microsoft.com/office/officeart/2018/2/layout/IconVerticalSolidList"/>
    <dgm:cxn modelId="{220A567F-1E45-4937-86B3-665ADABD64CF}" type="presOf" srcId="{12D5BEEA-3C1A-46A9-9373-3DDB2E59ABDD}" destId="{3AC1E8AB-4063-4021-9E60-482B6B53E949}" srcOrd="0" destOrd="0" presId="urn:microsoft.com/office/officeart/2018/2/layout/IconVerticalSolidList"/>
    <dgm:cxn modelId="{B2D25E95-11D6-5C40-AA6A-8130F89B8D90}" type="presOf" srcId="{F0EC9B16-DE41-694A-A374-EF0F77DFCF29}" destId="{6458AB9C-2295-184B-ABA8-EA2EB3A7BDC7}" srcOrd="0" destOrd="0" presId="urn:microsoft.com/office/officeart/2018/2/layout/IconVerticalSolidList"/>
    <dgm:cxn modelId="{789BF695-8DDC-CC47-8F89-7255F494C444}" srcId="{8E5052D8-B2C1-4401-84F9-CC39692A96FA}" destId="{F0EC9B16-DE41-694A-A374-EF0F77DFCF29}" srcOrd="0" destOrd="0" parTransId="{8E8BFF13-F643-8F47-A82B-B663BAB09746}" sibTransId="{4D56DAB2-1A2C-FA42-9004-3027955DBC92}"/>
    <dgm:cxn modelId="{690AD3C8-1821-4311-8360-7281315916C8}" type="presOf" srcId="{8E5052D8-B2C1-4401-84F9-CC39692A96FA}" destId="{4DC2B76D-DF33-4330-B5D8-D76C28AA38A5}" srcOrd="0" destOrd="0" presId="urn:microsoft.com/office/officeart/2018/2/layout/IconVerticalSolidList"/>
    <dgm:cxn modelId="{E23033CB-2A4B-1D4F-85EA-E2B21B5D46EB}" srcId="{0EF91821-E389-4812-9F44-F3E97591D680}" destId="{502CB754-1D9D-1240-9F4A-9BA11905B6A9}" srcOrd="0" destOrd="0" parTransId="{46B402A5-9206-DC4C-A881-0CF78AE4327A}" sibTransId="{91F61445-EB36-8D48-A49C-BF0BDC16E796}"/>
    <dgm:cxn modelId="{8A7141DE-9C4D-CC4A-A305-9752EF1EA044}" type="presOf" srcId="{5B36086B-FAB5-364B-BF34-07193B1B9DAE}" destId="{0A44F4C8-0568-3146-8B7B-989A1FFA0EFA}" srcOrd="0" destOrd="0" presId="urn:microsoft.com/office/officeart/2018/2/layout/IconVerticalSolidList"/>
    <dgm:cxn modelId="{71139FEA-0B4C-DC4D-86ED-B971326E1B0D}" srcId="{12D5BEEA-3C1A-46A9-9373-3DDB2E59ABDD}" destId="{5B36086B-FAB5-364B-BF34-07193B1B9DAE}" srcOrd="0" destOrd="0" parTransId="{5B06AC07-889B-1D46-B209-8A9AE907D45B}" sibTransId="{6187F967-9E2C-9A42-A797-6DE17D3B1287}"/>
    <dgm:cxn modelId="{B3A9DEEA-9D2C-41E4-8491-223A7A34FFC9}" type="presOf" srcId="{66EB2CD9-6217-4046-9AC3-3AB4A9DAB4A2}" destId="{7EC22D65-3F45-40C1-92C8-2838CA69C872}" srcOrd="0" destOrd="0" presId="urn:microsoft.com/office/officeart/2018/2/layout/IconVerticalSolidList"/>
    <dgm:cxn modelId="{5B97F553-8DBD-400F-BD9C-8342D0A7506A}" type="presParOf" srcId="{7EC22D65-3F45-40C1-92C8-2838CA69C872}" destId="{515DEE0C-7689-40E1-A766-670FB3ED046C}" srcOrd="0" destOrd="0" presId="urn:microsoft.com/office/officeart/2018/2/layout/IconVerticalSolidList"/>
    <dgm:cxn modelId="{2388ED56-A83F-41CD-A7A6-23DF7E0139F8}" type="presParOf" srcId="{515DEE0C-7689-40E1-A766-670FB3ED046C}" destId="{28B51B30-1DAE-4808-996A-5AAC10C04BC0}" srcOrd="0" destOrd="0" presId="urn:microsoft.com/office/officeart/2018/2/layout/IconVerticalSolidList"/>
    <dgm:cxn modelId="{009BBE0E-E660-48B6-856F-CB178139A567}" type="presParOf" srcId="{515DEE0C-7689-40E1-A766-670FB3ED046C}" destId="{E39D963F-7EBB-4E52-8DED-38C8B556DDA5}" srcOrd="1" destOrd="0" presId="urn:microsoft.com/office/officeart/2018/2/layout/IconVerticalSolidList"/>
    <dgm:cxn modelId="{5460A23A-CA3B-4D68-81FA-8F8F301189B8}" type="presParOf" srcId="{515DEE0C-7689-40E1-A766-670FB3ED046C}" destId="{D06BAC27-A124-44CF-83F8-2827F12F6166}" srcOrd="2" destOrd="0" presId="urn:microsoft.com/office/officeart/2018/2/layout/IconVerticalSolidList"/>
    <dgm:cxn modelId="{3FA65FB4-DEE9-484E-8626-64ADE38E059F}" type="presParOf" srcId="{515DEE0C-7689-40E1-A766-670FB3ED046C}" destId="{179B0045-D191-4F56-8706-77DEF949FC3A}" srcOrd="3" destOrd="0" presId="urn:microsoft.com/office/officeart/2018/2/layout/IconVerticalSolidList"/>
    <dgm:cxn modelId="{3905220C-8FE1-B24A-AE4D-0129DEBC71E9}" type="presParOf" srcId="{515DEE0C-7689-40E1-A766-670FB3ED046C}" destId="{F2EA9994-1E35-3744-851F-13460C262D47}" srcOrd="4" destOrd="0" presId="urn:microsoft.com/office/officeart/2018/2/layout/IconVerticalSolidList"/>
    <dgm:cxn modelId="{5483DCFC-167B-46D9-8013-4693699B7921}" type="presParOf" srcId="{7EC22D65-3F45-40C1-92C8-2838CA69C872}" destId="{8840C409-3CAD-4208-9E6A-CD8A718225C1}" srcOrd="1" destOrd="0" presId="urn:microsoft.com/office/officeart/2018/2/layout/IconVerticalSolidList"/>
    <dgm:cxn modelId="{B9A30EF9-1192-470A-B1F5-17E9724F454C}" type="presParOf" srcId="{7EC22D65-3F45-40C1-92C8-2838CA69C872}" destId="{7C88737C-1C1E-42FD-8809-A67C5A2CF20A}" srcOrd="2" destOrd="0" presId="urn:microsoft.com/office/officeart/2018/2/layout/IconVerticalSolidList"/>
    <dgm:cxn modelId="{21C986EE-F299-431D-8AC6-FF38520A7336}" type="presParOf" srcId="{7C88737C-1C1E-42FD-8809-A67C5A2CF20A}" destId="{489B853E-1F2C-4D26-9B9A-9B341D52CAA6}" srcOrd="0" destOrd="0" presId="urn:microsoft.com/office/officeart/2018/2/layout/IconVerticalSolidList"/>
    <dgm:cxn modelId="{51665ABB-E721-48F9-941A-C749E9B2321A}" type="presParOf" srcId="{7C88737C-1C1E-42FD-8809-A67C5A2CF20A}" destId="{80D89361-D161-466F-B360-FE7888F27513}" srcOrd="1" destOrd="0" presId="urn:microsoft.com/office/officeart/2018/2/layout/IconVerticalSolidList"/>
    <dgm:cxn modelId="{661F8983-254C-4AF7-9548-10DF3FF626FA}" type="presParOf" srcId="{7C88737C-1C1E-42FD-8809-A67C5A2CF20A}" destId="{EB4EF9AF-DA8A-4C08-8E91-6CC8D3173B17}" srcOrd="2" destOrd="0" presId="urn:microsoft.com/office/officeart/2018/2/layout/IconVerticalSolidList"/>
    <dgm:cxn modelId="{5D2C716A-1A5E-49BF-AFFB-2C2BCA023BE4}" type="presParOf" srcId="{7C88737C-1C1E-42FD-8809-A67C5A2CF20A}" destId="{4DC2B76D-DF33-4330-B5D8-D76C28AA38A5}" srcOrd="3" destOrd="0" presId="urn:microsoft.com/office/officeart/2018/2/layout/IconVerticalSolidList"/>
    <dgm:cxn modelId="{3C318440-325A-3043-908F-5C1392B9022C}" type="presParOf" srcId="{7C88737C-1C1E-42FD-8809-A67C5A2CF20A}" destId="{6458AB9C-2295-184B-ABA8-EA2EB3A7BDC7}" srcOrd="4" destOrd="0" presId="urn:microsoft.com/office/officeart/2018/2/layout/IconVerticalSolidList"/>
    <dgm:cxn modelId="{9127CE0B-7157-494A-ACEC-6301D476BF20}" type="presParOf" srcId="{7EC22D65-3F45-40C1-92C8-2838CA69C872}" destId="{CFE2A5F6-107A-4B6D-BEB5-4FA51EE8742C}" srcOrd="3" destOrd="0" presId="urn:microsoft.com/office/officeart/2018/2/layout/IconVerticalSolidList"/>
    <dgm:cxn modelId="{738D0DBF-B6D9-4D94-932D-3AB37FD228C1}" type="presParOf" srcId="{7EC22D65-3F45-40C1-92C8-2838CA69C872}" destId="{FA62D410-66CD-466B-9B35-EEA1EF50D6EC}" srcOrd="4" destOrd="0" presId="urn:microsoft.com/office/officeart/2018/2/layout/IconVerticalSolidList"/>
    <dgm:cxn modelId="{2D079A73-7F7E-415D-AEF8-654F45C95891}" type="presParOf" srcId="{FA62D410-66CD-466B-9B35-EEA1EF50D6EC}" destId="{B4911968-71B7-4462-B952-D902AC13CB90}" srcOrd="0" destOrd="0" presId="urn:microsoft.com/office/officeart/2018/2/layout/IconVerticalSolidList"/>
    <dgm:cxn modelId="{28C8A460-887C-40CD-BBB5-6DAC84FBC040}" type="presParOf" srcId="{FA62D410-66CD-466B-9B35-EEA1EF50D6EC}" destId="{1A2E4D38-F75D-4A35-8EE7-8DB2CF40540E}" srcOrd="1" destOrd="0" presId="urn:microsoft.com/office/officeart/2018/2/layout/IconVerticalSolidList"/>
    <dgm:cxn modelId="{79C14CD4-5D8E-482D-8F16-B078E3FFCA93}" type="presParOf" srcId="{FA62D410-66CD-466B-9B35-EEA1EF50D6EC}" destId="{347BE235-EA60-4624-BE29-A2C09C253F8D}" srcOrd="2" destOrd="0" presId="urn:microsoft.com/office/officeart/2018/2/layout/IconVerticalSolidList"/>
    <dgm:cxn modelId="{D6C17238-D157-4BED-AC37-C086D3DCE7CE}" type="presParOf" srcId="{FA62D410-66CD-466B-9B35-EEA1EF50D6EC}" destId="{3AC1E8AB-4063-4021-9E60-482B6B53E949}" srcOrd="3" destOrd="0" presId="urn:microsoft.com/office/officeart/2018/2/layout/IconVerticalSolidList"/>
    <dgm:cxn modelId="{D288A4A3-D794-3C4D-9D17-335922F0E11A}" type="presParOf" srcId="{FA62D410-66CD-466B-9B35-EEA1EF50D6EC}" destId="{0A44F4C8-0568-3146-8B7B-989A1FFA0EFA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51B30-1DAE-4808-996A-5AAC10C04BC0}">
      <dsp:nvSpPr>
        <dsp:cNvPr id="0" name=""/>
        <dsp:cNvSpPr/>
      </dsp:nvSpPr>
      <dsp:spPr>
        <a:xfrm>
          <a:off x="0" y="45159"/>
          <a:ext cx="4445367" cy="975430"/>
        </a:xfrm>
        <a:prstGeom prst="roundRect">
          <a:avLst>
            <a:gd name="adj" fmla="val 10000"/>
          </a:avLst>
        </a:prstGeom>
        <a:solidFill>
          <a:srgbClr val="FB63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9D963F-7EBB-4E52-8DED-38C8B556DDA5}">
      <dsp:nvSpPr>
        <dsp:cNvPr id="0" name=""/>
        <dsp:cNvSpPr/>
      </dsp:nvSpPr>
      <dsp:spPr>
        <a:xfrm>
          <a:off x="295067" y="219888"/>
          <a:ext cx="536486" cy="5364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9B0045-D191-4F56-8706-77DEF949FC3A}">
      <dsp:nvSpPr>
        <dsp:cNvPr id="0" name=""/>
        <dsp:cNvSpPr/>
      </dsp:nvSpPr>
      <dsp:spPr>
        <a:xfrm>
          <a:off x="1126621" y="416"/>
          <a:ext cx="2000415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bilirubin</a:t>
          </a:r>
        </a:p>
      </dsp:txBody>
      <dsp:txXfrm>
        <a:off x="1126621" y="416"/>
        <a:ext cx="2000415" cy="975430"/>
      </dsp:txXfrm>
    </dsp:sp>
    <dsp:sp modelId="{F2EA9994-1E35-3744-851F-13460C262D47}">
      <dsp:nvSpPr>
        <dsp:cNvPr id="0" name=""/>
        <dsp:cNvSpPr/>
      </dsp:nvSpPr>
      <dsp:spPr>
        <a:xfrm>
          <a:off x="3127036" y="416"/>
          <a:ext cx="1318330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production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↓ excretion</a:t>
          </a:r>
        </a:p>
      </dsp:txBody>
      <dsp:txXfrm>
        <a:off x="3127036" y="416"/>
        <a:ext cx="1318330" cy="975430"/>
      </dsp:txXfrm>
    </dsp:sp>
    <dsp:sp modelId="{489B853E-1F2C-4D26-9B9A-9B341D52CAA6}">
      <dsp:nvSpPr>
        <dsp:cNvPr id="0" name=""/>
        <dsp:cNvSpPr/>
      </dsp:nvSpPr>
      <dsp:spPr>
        <a:xfrm>
          <a:off x="0" y="1219704"/>
          <a:ext cx="4445367" cy="975430"/>
        </a:xfrm>
        <a:prstGeom prst="roundRect">
          <a:avLst>
            <a:gd name="adj" fmla="val 10000"/>
          </a:avLst>
        </a:prstGeom>
        <a:solidFill>
          <a:srgbClr val="D3471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D89361-D161-466F-B360-FE7888F27513}">
      <dsp:nvSpPr>
        <dsp:cNvPr id="0" name=""/>
        <dsp:cNvSpPr/>
      </dsp:nvSpPr>
      <dsp:spPr>
        <a:xfrm>
          <a:off x="295067" y="1439176"/>
          <a:ext cx="536486" cy="536486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C2B76D-DF33-4330-B5D8-D76C28AA38A5}">
      <dsp:nvSpPr>
        <dsp:cNvPr id="0" name=""/>
        <dsp:cNvSpPr/>
      </dsp:nvSpPr>
      <dsp:spPr>
        <a:xfrm>
          <a:off x="1126621" y="1219704"/>
          <a:ext cx="2000415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albumin-binding capacity </a:t>
          </a:r>
        </a:p>
      </dsp:txBody>
      <dsp:txXfrm>
        <a:off x="1126621" y="1219704"/>
        <a:ext cx="2000415" cy="975430"/>
      </dsp:txXfrm>
    </dsp:sp>
    <dsp:sp modelId="{6458AB9C-2295-184B-ABA8-EA2EB3A7BDC7}">
      <dsp:nvSpPr>
        <dsp:cNvPr id="0" name=""/>
        <dsp:cNvSpPr/>
      </dsp:nvSpPr>
      <dsp:spPr>
        <a:xfrm>
          <a:off x="3127036" y="1219704"/>
          <a:ext cx="1318330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albumin-binding sites</a:t>
          </a:r>
        </a:p>
      </dsp:txBody>
      <dsp:txXfrm>
        <a:off x="3127036" y="1219704"/>
        <a:ext cx="1318330" cy="975430"/>
      </dsp:txXfrm>
    </dsp:sp>
    <dsp:sp modelId="{B4911968-71B7-4462-B952-D902AC13CB90}">
      <dsp:nvSpPr>
        <dsp:cNvPr id="0" name=""/>
        <dsp:cNvSpPr/>
      </dsp:nvSpPr>
      <dsp:spPr>
        <a:xfrm>
          <a:off x="0" y="2439408"/>
          <a:ext cx="4445367" cy="975430"/>
        </a:xfrm>
        <a:prstGeom prst="roundRect">
          <a:avLst>
            <a:gd name="adj" fmla="val 10000"/>
          </a:avLst>
        </a:prstGeom>
        <a:solidFill>
          <a:srgbClr val="C3060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2E4D38-F75D-4A35-8EE7-8DB2CF40540E}">
      <dsp:nvSpPr>
        <dsp:cNvPr id="0" name=""/>
        <dsp:cNvSpPr/>
      </dsp:nvSpPr>
      <dsp:spPr>
        <a:xfrm>
          <a:off x="295067" y="2658463"/>
          <a:ext cx="536486" cy="536486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C1E8AB-4063-4021-9E60-482B6B53E949}">
      <dsp:nvSpPr>
        <dsp:cNvPr id="0" name=""/>
        <dsp:cNvSpPr/>
      </dsp:nvSpPr>
      <dsp:spPr>
        <a:xfrm>
          <a:off x="1126621" y="2438992"/>
          <a:ext cx="2000415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bilirubin into the brain</a:t>
          </a:r>
        </a:p>
      </dsp:txBody>
      <dsp:txXfrm>
        <a:off x="1126621" y="2438992"/>
        <a:ext cx="2000415" cy="975430"/>
      </dsp:txXfrm>
    </dsp:sp>
    <dsp:sp modelId="{0A44F4C8-0568-3146-8B7B-989A1FFA0EFA}">
      <dsp:nvSpPr>
        <dsp:cNvPr id="0" name=""/>
        <dsp:cNvSpPr/>
      </dsp:nvSpPr>
      <dsp:spPr>
        <a:xfrm>
          <a:off x="3127036" y="2438992"/>
          <a:ext cx="1318330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permeability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blood flow </a:t>
          </a:r>
        </a:p>
      </dsp:txBody>
      <dsp:txXfrm>
        <a:off x="3127036" y="2438992"/>
        <a:ext cx="1318330" cy="9754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18.png>
</file>

<file path=ppt/media/image19.tiff>
</file>

<file path=ppt/media/image2.svg>
</file>

<file path=ppt/media/image20.tiff>
</file>

<file path=ppt/media/image3.tiff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ptodate.com/contents/cholestyramine-resin-drug-information?search=kernicterus&amp;topicRef=3622&amp;source=see_link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Kernicterus is used </a:t>
            </a:r>
            <a:r>
              <a:rPr lang="en-US" dirty="0" err="1"/>
              <a:t>interchangable</a:t>
            </a:r>
            <a:r>
              <a:rPr lang="en-US" dirty="0"/>
              <a:t> with both ABE but should be used to refer to CBE</a:t>
            </a:r>
          </a:p>
        </p:txBody>
      </p:sp>
    </p:spTree>
    <p:extLst>
      <p:ext uri="{BB962C8B-B14F-4D97-AF65-F5344CB8AC3E}">
        <p14:creationId xmlns:p14="http://schemas.microsoft.com/office/powerpoint/2010/main" val="28834346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Kernicterus is used </a:t>
            </a:r>
            <a:r>
              <a:rPr lang="en-US" dirty="0" err="1"/>
              <a:t>interchangable</a:t>
            </a:r>
            <a:r>
              <a:rPr lang="en-US" dirty="0"/>
              <a:t> with both ABE but should be used to refer to CBE</a:t>
            </a:r>
          </a:p>
        </p:txBody>
      </p:sp>
    </p:spTree>
    <p:extLst>
      <p:ext uri="{BB962C8B-B14F-4D97-AF65-F5344CB8AC3E}">
        <p14:creationId xmlns:p14="http://schemas.microsoft.com/office/powerpoint/2010/main" val="2329416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6011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1511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MOA unknown but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80960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6298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2512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29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3282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24 hour old </a:t>
            </a:r>
            <a:r>
              <a:rPr lang="en-US" dirty="0" err="1"/>
              <a:t>wihth</a:t>
            </a:r>
            <a:r>
              <a:rPr lang="en-US" dirty="0"/>
              <a:t> </a:t>
            </a:r>
            <a:r>
              <a:rPr lang="en-US" dirty="0" err="1"/>
              <a:t>bili</a:t>
            </a:r>
            <a:r>
              <a:rPr lang="en-US" dirty="0"/>
              <a:t> of 12 + risk factor + 39 weeks</a:t>
            </a:r>
          </a:p>
        </p:txBody>
      </p:sp>
    </p:spTree>
    <p:extLst>
      <p:ext uri="{BB962C8B-B14F-4D97-AF65-F5344CB8AC3E}">
        <p14:creationId xmlns:p14="http://schemas.microsoft.com/office/powerpoint/2010/main" val="3725437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Oral administration of charcoal, agar, or </a:t>
            </a:r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  <a:t>cholestyramine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may interfere with the absorption of unconjugated bilirubin, thereby increasing the efficacy of phototherapy. 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100" b="1" dirty="0">
                <a:solidFill>
                  <a:srgbClr val="FFFF00"/>
                </a:solidFill>
              </a:rPr>
              <a:t> </a:t>
            </a:r>
            <a:r>
              <a:rPr lang="en-US" sz="1200" b="1" dirty="0">
                <a:solidFill>
                  <a:srgbClr val="EB5419"/>
                </a:solidFill>
              </a:rPr>
              <a:t>J</a:t>
            </a:r>
            <a:r>
              <a:rPr lang="en-US" sz="1100" dirty="0"/>
              <a:t>aundice within first 24 hours after birth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A</a:t>
            </a:r>
            <a:r>
              <a:rPr lang="en-US" sz="1100" b="1" dirty="0"/>
              <a:t> </a:t>
            </a:r>
            <a:r>
              <a:rPr lang="en-US" sz="1100" dirty="0"/>
              <a:t>sibling who was jaundiced as a neonate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U</a:t>
            </a:r>
            <a:r>
              <a:rPr lang="en-US" sz="1100" dirty="0"/>
              <a:t>nrecognized hemolysis (ABO, Rh blood type incompatibility)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N</a:t>
            </a:r>
            <a:r>
              <a:rPr lang="en-US" sz="1100" dirty="0"/>
              <a:t>on-optimal sucking/nursing</a:t>
            </a:r>
          </a:p>
          <a:p>
            <a:pPr marL="171450" indent="-171450">
              <a:lnSpc>
                <a:spcPct val="150000"/>
              </a:lnSpc>
            </a:pPr>
            <a:endParaRPr lang="en-US" sz="11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D</a:t>
            </a:r>
            <a:r>
              <a:rPr lang="en-US" sz="1100" dirty="0"/>
              <a:t>eficiency in glucose-6-phosphate dehydrogenase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I</a:t>
            </a:r>
            <a:r>
              <a:rPr lang="en-US" sz="1100" dirty="0"/>
              <a:t>nfection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C</a:t>
            </a:r>
            <a:r>
              <a:rPr lang="en-US" sz="1100" dirty="0"/>
              <a:t>ephalohematomas/bruising.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E</a:t>
            </a:r>
            <a:r>
              <a:rPr lang="en-US" sz="1100" dirty="0"/>
              <a:t>ast Asian or Mediterranean descent</a:t>
            </a:r>
          </a:p>
          <a:p>
            <a:endParaRPr lang="en-US" sz="1100" dirty="0"/>
          </a:p>
          <a:p>
            <a:pPr>
              <a:buFont typeface="Arial" panose="020B0604020202020204" pitchFamily="34" charset="0"/>
              <a:buChar char="•"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575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MOA unknown but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67431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Deposits in the:</a:t>
            </a:r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1) </a:t>
            </a:r>
            <a:r>
              <a:rPr lang="en-US" dirty="0" err="1"/>
              <a:t>globus</a:t>
            </a:r>
            <a:r>
              <a:rPr lang="en-US" dirty="0"/>
              <a:t> pallidus, 2) sub-thalamic nuclei, 3) hippocampus 4) oculomotor nuclei, 5) ventral cochlear nuclei </a:t>
            </a:r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KSD typically spares the cortex and, interestingly, the striatum and thalamus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Sulfonamides - due to displacement of bilirubin from its binding site with albumin by sulfonamides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Hyperosmolality (as seen in hyperglycemia, hypernatremia and azotemia), hypoxia and asphyxia affect the integrity of the BBB leading to prolonged exposure of the brain to bilirubin (Figure 3).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Hemolysis increases the risk of BE mainly due to the rapid increase in bilirubin production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930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9615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BA3B2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3493950"/>
            <a:ext cx="9144000" cy="1649400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3747300" y="3493900"/>
            <a:ext cx="1649400" cy="1649400"/>
          </a:xfrm>
          <a:prstGeom prst="rect">
            <a:avLst/>
          </a:prstGeom>
          <a:solidFill>
            <a:srgbClr val="4F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84050" y="0"/>
            <a:ext cx="7175700" cy="3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BA3B2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4044100"/>
            <a:ext cx="9144000" cy="1099200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4022400" y="4044100"/>
            <a:ext cx="1099200" cy="1099200"/>
          </a:xfrm>
          <a:prstGeom prst="rect">
            <a:avLst/>
          </a:prstGeom>
          <a:solidFill>
            <a:srgbClr val="4F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735925" y="2665541"/>
            <a:ext cx="567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3527100" y="2474305"/>
            <a:ext cx="2089800" cy="0"/>
          </a:xfrm>
          <a:prstGeom prst="straightConnector1">
            <a:avLst/>
          </a:prstGeom>
          <a:noFill/>
          <a:ln w="19050" cap="flat" cmpd="sng">
            <a:solidFill>
              <a:srgbClr val="F55C2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5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29" name="Google Shape;29;p5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30" name="Google Shape;30;p5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Google Shape;31;p5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" name="Google Shape;32;p5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" name="Google Shape;33;p5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hort + 1 column + image">
  <p:cSld name="TITLE_AND_BODY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6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39" name="Google Shape;39;p6"/>
            <p:cNvCxnSpPr/>
            <p:nvPr/>
          </p:nvCxnSpPr>
          <p:spPr>
            <a:xfrm>
              <a:off x="-11050" y="887200"/>
              <a:ext cx="43122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40" name="Google Shape;40;p6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" name="Google Shape;42;p6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3" name="Google Shape;43;p6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37404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37404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8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61" name="Google Shape;61;p8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3" name="Google Shape;63;p8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4" name="Google Shape;64;p8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2416500" cy="30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2"/>
          </p:nvPr>
        </p:nvSpPr>
        <p:spPr>
          <a:xfrm>
            <a:off x="3089850" y="1200150"/>
            <a:ext cx="2416500" cy="30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3"/>
          </p:nvPr>
        </p:nvSpPr>
        <p:spPr>
          <a:xfrm>
            <a:off x="5630099" y="1200150"/>
            <a:ext cx="2416500" cy="30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9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72" name="Google Shape;72;p9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73" name="Google Shape;73;p9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5" name="Google Shape;75;p9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6" name="Google Shape;76;p9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0" y="4593700"/>
            <a:ext cx="9144000" cy="549600"/>
          </a:xfrm>
          <a:prstGeom prst="rect">
            <a:avLst/>
          </a:prstGeom>
          <a:solidFill>
            <a:srgbClr val="BA3B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3473700" y="4593700"/>
            <a:ext cx="2196600" cy="549600"/>
          </a:xfrm>
          <a:prstGeom prst="rect">
            <a:avLst/>
          </a:prstGeom>
          <a:solidFill>
            <a:srgbClr val="F55C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1"/>
          <p:cNvSpPr/>
          <p:nvPr/>
        </p:nvSpPr>
        <p:spPr>
          <a:xfrm>
            <a:off x="40233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1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/>
          <p:nvPr/>
        </p:nvSpPr>
        <p:spPr>
          <a:xfrm>
            <a:off x="0" y="4593700"/>
            <a:ext cx="9144000" cy="549600"/>
          </a:xfrm>
          <a:prstGeom prst="rect">
            <a:avLst/>
          </a:prstGeom>
          <a:solidFill>
            <a:srgbClr val="BA3B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1" name="Google Shape;81;p10"/>
          <p:cNvSpPr/>
          <p:nvPr/>
        </p:nvSpPr>
        <p:spPr>
          <a:xfrm>
            <a:off x="3473700" y="4593700"/>
            <a:ext cx="2196600" cy="549600"/>
          </a:xfrm>
          <a:prstGeom prst="rect">
            <a:avLst/>
          </a:prstGeom>
          <a:solidFill>
            <a:srgbClr val="F55C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0"/>
          <p:cNvSpPr/>
          <p:nvPr/>
        </p:nvSpPr>
        <p:spPr>
          <a:xfrm>
            <a:off x="40233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0"/>
          <p:cNvSpPr txBox="1">
            <a:spLocks noGrp="1"/>
          </p:cNvSpPr>
          <p:nvPr>
            <p:ph type="body" idx="1"/>
          </p:nvPr>
        </p:nvSpPr>
        <p:spPr>
          <a:xfrm>
            <a:off x="457200" y="0"/>
            <a:ext cx="8229600" cy="88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5" name="Google Shape;85;p10"/>
          <p:cNvCxnSpPr/>
          <p:nvPr/>
        </p:nvCxnSpPr>
        <p:spPr>
          <a:xfrm>
            <a:off x="3527100" y="887200"/>
            <a:ext cx="20898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3208271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27272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046650" y="4593850"/>
            <a:ext cx="10974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7" r:id="rId7"/>
    <p:sldLayoutId id="2147483660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https://www.youtube.com/embed/IyrN2U62nHs?feature=oembed" TargetMode="External"/><Relationship Id="rId1" Type="http://schemas.openxmlformats.org/officeDocument/2006/relationships/video" Target="https://www.youtube.com/embed/mlMQw6xMn6k?feature=oembed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Neonatal </a:t>
            </a:r>
            <a:r>
              <a:rPr lang="en-US" sz="4000" dirty="0"/>
              <a:t>Bilirubin Encephalopathy</a:t>
            </a:r>
            <a:endParaRPr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93E57E-9900-AD4A-AAF0-1F87581F22D2}"/>
              </a:ext>
            </a:extLst>
          </p:cNvPr>
          <p:cNvSpPr txBox="1"/>
          <p:nvPr/>
        </p:nvSpPr>
        <p:spPr>
          <a:xfrm>
            <a:off x="3346361" y="2797136"/>
            <a:ext cx="2400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Encode Sans"/>
                <a:sym typeface="Encode Sans"/>
              </a:rPr>
              <a:t>Marissa D’Souza</a:t>
            </a:r>
          </a:p>
        </p:txBody>
      </p:sp>
      <p:sp>
        <p:nvSpPr>
          <p:cNvPr id="12" name="Rectangle 11" descr="Brain">
            <a:extLst>
              <a:ext uri="{FF2B5EF4-FFF2-40B4-BE49-F238E27FC236}">
                <a16:creationId xmlns:a16="http://schemas.microsoft.com/office/drawing/2014/main" id="{BC6C732A-FA9E-0D42-96A5-7DD7D3C2797C}"/>
              </a:ext>
            </a:extLst>
          </p:cNvPr>
          <p:cNvSpPr/>
          <p:nvPr/>
        </p:nvSpPr>
        <p:spPr>
          <a:xfrm>
            <a:off x="3996325" y="3760147"/>
            <a:ext cx="1100087" cy="1100087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10586-0845-794C-A37C-01F55DE49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Acute Bilirubin Encephalopathy </a:t>
            </a:r>
            <a:r>
              <a:rPr lang="en-US" b="0" dirty="0"/>
              <a:t>– Epidemiology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5544E-A0E9-0F49-A95D-0B902E396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Defined as the </a:t>
            </a:r>
            <a:r>
              <a:rPr lang="en-US" sz="1600" b="1" dirty="0"/>
              <a:t>acute</a:t>
            </a:r>
            <a:r>
              <a:rPr lang="en-US" sz="1600" dirty="0"/>
              <a:t> manifestations of kernicterus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Incidence is unknown; some studies suggest 1/100,000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A5415B-7007-344E-9D46-69F61E6A8E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0503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10586-0845-794C-A37C-01F55DE49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Acute Bilirubin Encephalopathy</a:t>
            </a:r>
            <a:r>
              <a:rPr lang="en-US" b="0" dirty="0"/>
              <a:t> – Clinical features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5544E-A0E9-0F49-A95D-0B902E396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599" y="1200150"/>
            <a:ext cx="5004534" cy="29463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Early </a:t>
            </a:r>
            <a:r>
              <a:rPr lang="en-US" sz="1600" dirty="0"/>
              <a:t>phase</a:t>
            </a:r>
            <a:r>
              <a:rPr lang="en-US" sz="1600" b="1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Lethargy, hypotonia, poor suck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Intermediate </a:t>
            </a:r>
            <a:r>
              <a:rPr lang="en-US" sz="1600" dirty="0"/>
              <a:t>phase: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Moderate stupor, </a:t>
            </a:r>
            <a:r>
              <a:rPr lang="en-US" sz="1600" b="1" dirty="0"/>
              <a:t>hyper</a:t>
            </a:r>
            <a:r>
              <a:rPr lang="en-US" sz="1600" dirty="0"/>
              <a:t>tonia, irritability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Backward arching of the neck and back (</a:t>
            </a:r>
            <a:r>
              <a:rPr lang="en-US" sz="1600" dirty="0" err="1"/>
              <a:t>retrocollis</a:t>
            </a:r>
            <a:r>
              <a:rPr lang="en-US" sz="1600" dirty="0"/>
              <a:t>, </a:t>
            </a:r>
            <a:r>
              <a:rPr lang="en-US" sz="1600" dirty="0" err="1"/>
              <a:t>opisthotonus</a:t>
            </a:r>
            <a:r>
              <a:rPr lang="en-US" sz="16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Late </a:t>
            </a:r>
            <a:r>
              <a:rPr lang="en-US" sz="1600" dirty="0"/>
              <a:t>phase: after the first week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Loss of hypertonia, muscle rigidity, paralysis of upward gaze, irregular respirations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Mortality </a:t>
            </a:r>
            <a:r>
              <a:rPr lang="en-US" sz="1600" dirty="0">
                <a:sym typeface="Wingdings" pitchFamily="2" charset="2"/>
              </a:rPr>
              <a:t> 21%</a:t>
            </a: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A5415B-7007-344E-9D46-69F61E6A8E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0A8118-9AB0-4C44-991E-6C252ECFD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037" y="1592048"/>
            <a:ext cx="2947550" cy="195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5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5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5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50" decel="100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45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450" decel="100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450" decel="100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450" decel="100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body" idx="4294967295"/>
          </p:nvPr>
        </p:nvSpPr>
        <p:spPr>
          <a:xfrm>
            <a:off x="824502" y="1011332"/>
            <a:ext cx="3040063" cy="549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dirty="0"/>
              <a:t>Athetoid (dyskinetic)</a:t>
            </a:r>
            <a:endParaRPr sz="2000" b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000" dirty="0"/>
          </a:p>
        </p:txBody>
      </p:sp>
      <p:sp>
        <p:nvSpPr>
          <p:cNvPr id="11" name="Google Shape;183;p21">
            <a:extLst>
              <a:ext uri="{FF2B5EF4-FFF2-40B4-BE49-F238E27FC236}">
                <a16:creationId xmlns:a16="http://schemas.microsoft.com/office/drawing/2014/main" id="{68B68707-64FD-3847-8242-9ABCCD34D5D4}"/>
              </a:ext>
            </a:extLst>
          </p:cNvPr>
          <p:cNvSpPr txBox="1">
            <a:spLocks/>
          </p:cNvSpPr>
          <p:nvPr/>
        </p:nvSpPr>
        <p:spPr>
          <a:xfrm>
            <a:off x="4992216" y="1026516"/>
            <a:ext cx="3040267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1800"/>
              <a:buFont typeface="Encode Sans ExtraLight"/>
              <a:buChar char="▪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pPr marL="0" indent="0" algn="ctr">
              <a:buFont typeface="Encode Sans ExtraLight"/>
              <a:buNone/>
            </a:pPr>
            <a:r>
              <a:rPr lang="en-US" sz="2000" b="1" dirty="0"/>
              <a:t>Dystonic</a:t>
            </a:r>
          </a:p>
          <a:p>
            <a:pPr marL="0" indent="0" algn="ctr">
              <a:buFont typeface="Encode Sans ExtraLight"/>
              <a:buNone/>
            </a:pPr>
            <a:endParaRPr lang="en-US" sz="2000" dirty="0"/>
          </a:p>
        </p:txBody>
      </p:sp>
      <p:pic>
        <p:nvPicPr>
          <p:cNvPr id="12" name="Dyskinetic cerebral palsy, case 4">
            <a:hlinkClick r:id="" action="ppaction://media"/>
            <a:extLst>
              <a:ext uri="{FF2B5EF4-FFF2-40B4-BE49-F238E27FC236}">
                <a16:creationId xmlns:a16="http://schemas.microsoft.com/office/drawing/2014/main" id="{54B9FA24-C653-A44C-A8EF-A8D6C6EEC4D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4572000" y="1660965"/>
            <a:ext cx="3880700" cy="2182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Dyskinetic cerebral palsy, case 1">
            <a:hlinkClick r:id="" action="ppaction://media"/>
            <a:extLst>
              <a:ext uri="{FF2B5EF4-FFF2-40B4-BE49-F238E27FC236}">
                <a16:creationId xmlns:a16="http://schemas.microsoft.com/office/drawing/2014/main" id="{A149DE1E-AA16-5243-964D-2065AA2EB0E0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404184" y="1660965"/>
            <a:ext cx="3880700" cy="218289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0A186837-A291-134B-BD81-A16228847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Acute Bilirubin Encephalopathy</a:t>
            </a:r>
            <a:r>
              <a:rPr lang="en-US" b="0" dirty="0"/>
              <a:t> – Clinical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4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6A6B76B-46BC-0949-A5CB-358CCAAE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Acute Bilirubin Encephalopathy</a:t>
            </a:r>
            <a:r>
              <a:rPr lang="en-US" b="0" dirty="0"/>
              <a:t> – Clinical features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DA64EC-0D2F-CF48-B978-DD148C8B7A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04F23C-B620-1746-B832-398B0B432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601" y="1707308"/>
            <a:ext cx="3040062" cy="2032127"/>
          </a:xfrm>
          <a:prstGeom prst="rect">
            <a:avLst/>
          </a:prstGeom>
        </p:spPr>
      </p:pic>
      <p:sp>
        <p:nvSpPr>
          <p:cNvPr id="5" name="Google Shape;183;p21">
            <a:extLst>
              <a:ext uri="{FF2B5EF4-FFF2-40B4-BE49-F238E27FC236}">
                <a16:creationId xmlns:a16="http://schemas.microsoft.com/office/drawing/2014/main" id="{B54D5BA0-64D2-404B-BA06-5944DFBEF1CD}"/>
              </a:ext>
            </a:extLst>
          </p:cNvPr>
          <p:cNvSpPr txBox="1">
            <a:spLocks/>
          </p:cNvSpPr>
          <p:nvPr/>
        </p:nvSpPr>
        <p:spPr>
          <a:xfrm>
            <a:off x="549600" y="1158033"/>
            <a:ext cx="3040063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pPr marL="0" indent="0" algn="ctr">
              <a:buFont typeface="Encode Sans ExtraLight"/>
              <a:buNone/>
            </a:pPr>
            <a:r>
              <a:rPr lang="en-US" sz="1800" b="1" dirty="0"/>
              <a:t>Dental enamel hypoplasia</a:t>
            </a:r>
          </a:p>
          <a:p>
            <a:pPr marL="0" indent="0" algn="ctr">
              <a:buFont typeface="Encode Sans ExtraLight"/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89D3F7-B6CB-2641-91AD-E3B488D4B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362" y="1707308"/>
            <a:ext cx="4692414" cy="2639483"/>
          </a:xfrm>
          <a:prstGeom prst="rect">
            <a:avLst/>
          </a:prstGeom>
        </p:spPr>
      </p:pic>
      <p:sp>
        <p:nvSpPr>
          <p:cNvPr id="7" name="Google Shape;183;p21">
            <a:extLst>
              <a:ext uri="{FF2B5EF4-FFF2-40B4-BE49-F238E27FC236}">
                <a16:creationId xmlns:a16="http://schemas.microsoft.com/office/drawing/2014/main" id="{BC00BF0F-0A80-1549-A0BB-D126C74AE9C4}"/>
              </a:ext>
            </a:extLst>
          </p:cNvPr>
          <p:cNvSpPr txBox="1">
            <a:spLocks/>
          </p:cNvSpPr>
          <p:nvPr/>
        </p:nvSpPr>
        <p:spPr>
          <a:xfrm>
            <a:off x="5006537" y="1158033"/>
            <a:ext cx="3040063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pPr marL="0" indent="0" algn="ctr">
              <a:buFont typeface="Encode Sans ExtraLight"/>
              <a:buNone/>
            </a:pPr>
            <a:r>
              <a:rPr lang="en-US" sz="1800" b="1" dirty="0"/>
              <a:t>Gaze paralysis</a:t>
            </a:r>
          </a:p>
          <a:p>
            <a:pPr marL="0" indent="0" algn="ctr">
              <a:buFont typeface="Encode Sans ExtraLight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89702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4D9E1-5FAF-624C-8E28-D587808BD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Acute Bilirubin Encephalopathy</a:t>
            </a:r>
            <a:r>
              <a:rPr lang="en-US" b="0" dirty="0"/>
              <a:t> – Clinical features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73A626-2E5A-ED4B-A95C-7A4277EA34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31FEEF-56F7-7947-8BD2-CDB9C207F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02" r="2552"/>
          <a:stretch/>
        </p:blipFill>
        <p:spPr>
          <a:xfrm>
            <a:off x="5257799" y="1017968"/>
            <a:ext cx="2552701" cy="34688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C89EA5-BBAF-A043-A09C-1CE0F390D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0204" y="1199262"/>
            <a:ext cx="3503092" cy="310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22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4D9E1-5FAF-624C-8E28-D587808BD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Chronic Bilirubin Encephalopathy </a:t>
            </a:r>
            <a:r>
              <a:rPr lang="en-US" b="0" dirty="0"/>
              <a:t>= kernicterus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D8BF4-18D2-0D4C-AA8D-A32028FEDD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Defined as the  chronic and permanent post-icteric sequelae of extreme hyperbilirubinemia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Classic</a:t>
            </a:r>
            <a:r>
              <a:rPr lang="en-US" sz="1400" dirty="0"/>
              <a:t> kernicterus – 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/>
              <a:t>Auditory neuropathy/hearing loss (auditory nuclei)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/>
              <a:t>Neuromotor like dystonia, hypertonia, athetosis (basal ganglia)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/>
              <a:t>Oculomotor paresis of upward gaze (</a:t>
            </a:r>
            <a:r>
              <a:rPr lang="en-US" sz="1400" dirty="0" err="1"/>
              <a:t>oculumotor</a:t>
            </a:r>
            <a:r>
              <a:rPr lang="en-US" sz="1400" dirty="0"/>
              <a:t> nuclei)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/>
              <a:t>Enamel dysplasia of deciduous teeth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Auditory</a:t>
            </a:r>
            <a:r>
              <a:rPr lang="en-US" sz="1400" dirty="0"/>
              <a:t> kernicterus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Motor</a:t>
            </a:r>
            <a:r>
              <a:rPr lang="en-US" sz="1400" dirty="0"/>
              <a:t> kernicterus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Subtle kernicterus </a:t>
            </a:r>
            <a:r>
              <a:rPr lang="en-US" sz="1400" dirty="0"/>
              <a:t>or bilirubin-induced neurologic dysfunction (</a:t>
            </a:r>
            <a:r>
              <a:rPr lang="en-US" sz="1400" b="1" dirty="0"/>
              <a:t>BIND</a:t>
            </a:r>
            <a:r>
              <a:rPr lang="en-US" sz="14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73A626-2E5A-ED4B-A95C-7A4277EA34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4507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ctrTitle"/>
          </p:nvPr>
        </p:nvSpPr>
        <p:spPr>
          <a:xfrm>
            <a:off x="1735924" y="1126150"/>
            <a:ext cx="6225451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Prevention and Treatment</a:t>
            </a:r>
            <a:endParaRPr dirty="0"/>
          </a:p>
        </p:txBody>
      </p:sp>
      <p:grpSp>
        <p:nvGrpSpPr>
          <p:cNvPr id="130" name="Google Shape;130;p16"/>
          <p:cNvGrpSpPr/>
          <p:nvPr/>
        </p:nvGrpSpPr>
        <p:grpSpPr>
          <a:xfrm>
            <a:off x="4392102" y="4301022"/>
            <a:ext cx="359234" cy="585619"/>
            <a:chOff x="6730350" y="2315900"/>
            <a:chExt cx="257700" cy="420100"/>
          </a:xfrm>
        </p:grpSpPr>
        <p:sp>
          <p:nvSpPr>
            <p:cNvPr id="131" name="Google Shape;131;p16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BD6FAB3A-A64A-1F46-9AF6-CFF15CD1E0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181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EC3D32A-9660-3F40-B28D-B42A84529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AAP Algorithm and Guidelines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75AC227-48E0-2E4D-8B37-6A830AB16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600" y="1200150"/>
            <a:ext cx="3345067" cy="29463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The primary goal is to prevent neonatal kernicterus.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Some have suggested that this is a “never-event.”</a:t>
            </a:r>
          </a:p>
          <a:p>
            <a:pPr marL="76200" indent="0">
              <a:buNone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DBB4EB-EEB8-3D45-A192-7344AE62E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4A0A54-E077-9149-868A-6D59CBEC0A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1"/>
          <a:stretch/>
        </p:blipFill>
        <p:spPr>
          <a:xfrm rot="5400000">
            <a:off x="4328408" y="-255609"/>
            <a:ext cx="4593850" cy="510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571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16E44-0AF3-054D-B238-EBFF1CA36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</p:spPr>
        <p:txBody>
          <a:bodyPr/>
          <a:lstStyle/>
          <a:p>
            <a:endParaRPr lang="en-US" b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8EB3DE-0FA5-2644-A81E-96CAE955F9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CB9C521-D22F-4645-806D-A8EC9F4084FB}"/>
              </a:ext>
            </a:extLst>
          </p:cNvPr>
          <p:cNvSpPr txBox="1">
            <a:spLocks/>
          </p:cNvSpPr>
          <p:nvPr/>
        </p:nvSpPr>
        <p:spPr>
          <a:xfrm>
            <a:off x="801428" y="2296950"/>
            <a:ext cx="6993344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algn="ctr"/>
            <a:r>
              <a:rPr lang="en-US" sz="2800" dirty="0">
                <a:latin typeface="Encode Sans ExtraLight"/>
                <a:sym typeface="Encode Sans ExtraLight"/>
              </a:rPr>
              <a:t>39w6d </a:t>
            </a:r>
            <a:r>
              <a:rPr lang="en-US" sz="2800" b="0" dirty="0">
                <a:latin typeface="Encode Sans ExtraLight"/>
                <a:sym typeface="Encode Sans ExtraLight"/>
              </a:rPr>
              <a:t>male with </a:t>
            </a:r>
            <a:r>
              <a:rPr lang="en-US" sz="2800" dirty="0">
                <a:latin typeface="Encode Sans ExtraLight"/>
                <a:sym typeface="Encode Sans ExtraLight"/>
              </a:rPr>
              <a:t>G6PD </a:t>
            </a:r>
            <a:r>
              <a:rPr lang="en-US" sz="2800" b="0" dirty="0">
                <a:latin typeface="Encode Sans ExtraLight"/>
                <a:sym typeface="Encode Sans ExtraLight"/>
              </a:rPr>
              <a:t>has </a:t>
            </a:r>
            <a:r>
              <a:rPr lang="en-US" sz="2800" dirty="0">
                <a:latin typeface="Encode Sans ExtraLight"/>
                <a:sym typeface="Encode Sans ExtraLight"/>
              </a:rPr>
              <a:t>TB </a:t>
            </a:r>
            <a:r>
              <a:rPr lang="en-US" sz="2800" b="0" dirty="0">
                <a:latin typeface="Encode Sans ExtraLight"/>
                <a:sym typeface="Encode Sans ExtraLight"/>
              </a:rPr>
              <a:t>of</a:t>
            </a:r>
            <a:r>
              <a:rPr lang="en-US" sz="2800" dirty="0">
                <a:latin typeface="Encode Sans ExtraLight"/>
                <a:sym typeface="Encode Sans ExtraLight"/>
              </a:rPr>
              <a:t> 13</a:t>
            </a:r>
            <a:r>
              <a:rPr lang="en-US" sz="2800" b="0" dirty="0">
                <a:latin typeface="Encode Sans ExtraLight"/>
                <a:sym typeface="Encode Sans ExtraLight"/>
              </a:rPr>
              <a:t> mg/dL</a:t>
            </a:r>
            <a:r>
              <a:rPr lang="en-US" sz="2800" dirty="0">
                <a:latin typeface="Encode Sans ExtraLight"/>
                <a:sym typeface="Encode Sans ExtraLight"/>
              </a:rPr>
              <a:t> </a:t>
            </a:r>
            <a:r>
              <a:rPr lang="en-US" sz="2800" b="0" dirty="0">
                <a:latin typeface="Encode Sans ExtraLight"/>
                <a:sym typeface="Encode Sans ExtraLight"/>
              </a:rPr>
              <a:t>at</a:t>
            </a:r>
            <a:r>
              <a:rPr lang="en-US" sz="2800" dirty="0">
                <a:latin typeface="Encode Sans ExtraLight"/>
                <a:sym typeface="Encode Sans ExtraLight"/>
              </a:rPr>
              <a:t> 36h </a:t>
            </a:r>
            <a:r>
              <a:rPr lang="en-US" sz="2800" dirty="0">
                <a:latin typeface="Encode Sans ExtraLight"/>
                <a:sym typeface="Wingdings" pitchFamily="2" charset="2"/>
              </a:rPr>
              <a:t> </a:t>
            </a:r>
            <a:r>
              <a:rPr lang="en-US" sz="2800" b="0" dirty="0">
                <a:latin typeface="Encode Sans ExtraLight"/>
                <a:sym typeface="Wingdings" pitchFamily="2" charset="2"/>
              </a:rPr>
              <a:t>start phototherapy?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1910144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86A4E21A-668B-2446-B1CE-D657D2DBD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</p:spPr>
        <p:txBody>
          <a:bodyPr/>
          <a:lstStyle/>
          <a:p>
            <a:r>
              <a:rPr lang="en-US" dirty="0"/>
              <a:t>1) </a:t>
            </a:r>
            <a:r>
              <a:rPr lang="en-US" b="0" dirty="0"/>
              <a:t>Determine risk </a:t>
            </a:r>
            <a:r>
              <a:rPr lang="en-US" dirty="0"/>
              <a:t>group </a:t>
            </a:r>
            <a:r>
              <a:rPr lang="en-US" b="0" dirty="0"/>
              <a:t>(</a:t>
            </a:r>
            <a:r>
              <a:rPr lang="en-US" b="0" dirty="0" err="1"/>
              <a:t>eg</a:t>
            </a:r>
            <a:r>
              <a:rPr lang="en-US" b="0" dirty="0"/>
              <a:t>, high, medium, low)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A245B8-13F9-FA47-9B69-529F186935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761A5E-39BD-E249-A8E5-9CE21E038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546" y="1055787"/>
            <a:ext cx="6230907" cy="338026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0E85EC2-5005-8F4F-AA50-287ED8FC80B6}"/>
              </a:ext>
            </a:extLst>
          </p:cNvPr>
          <p:cNvSpPr/>
          <p:nvPr/>
        </p:nvSpPr>
        <p:spPr>
          <a:xfrm>
            <a:off x="3020291" y="1587334"/>
            <a:ext cx="2984267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99CAE6-4BE3-424E-B744-C219667FD77E}"/>
              </a:ext>
            </a:extLst>
          </p:cNvPr>
          <p:cNvCxnSpPr>
            <a:cxnSpLocks/>
          </p:cNvCxnSpPr>
          <p:nvPr/>
        </p:nvCxnSpPr>
        <p:spPr>
          <a:xfrm>
            <a:off x="4461164" y="1795153"/>
            <a:ext cx="0" cy="3197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D219DC3-4E18-8A41-BB82-49147F5C2841}"/>
              </a:ext>
            </a:extLst>
          </p:cNvPr>
          <p:cNvCxnSpPr>
            <a:cxnSpLocks/>
          </p:cNvCxnSpPr>
          <p:nvPr/>
        </p:nvCxnSpPr>
        <p:spPr>
          <a:xfrm>
            <a:off x="4461164" y="2345332"/>
            <a:ext cx="0" cy="2651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7ADF2D8-65D2-3E4F-ACE5-F0C09D25C4FA}"/>
              </a:ext>
            </a:extLst>
          </p:cNvPr>
          <p:cNvSpPr/>
          <p:nvPr/>
        </p:nvSpPr>
        <p:spPr>
          <a:xfrm>
            <a:off x="3820392" y="2137513"/>
            <a:ext cx="1254528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A99A02-31E4-8D45-86A3-F8170D00A476}"/>
              </a:ext>
            </a:extLst>
          </p:cNvPr>
          <p:cNvSpPr/>
          <p:nvPr/>
        </p:nvSpPr>
        <p:spPr>
          <a:xfrm>
            <a:off x="3752397" y="2627424"/>
            <a:ext cx="1391737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4BDB52-E43B-DF4F-A1F5-2E776F76B7F4}"/>
              </a:ext>
            </a:extLst>
          </p:cNvPr>
          <p:cNvSpPr/>
          <p:nvPr/>
        </p:nvSpPr>
        <p:spPr>
          <a:xfrm>
            <a:off x="1285959" y="79283"/>
            <a:ext cx="6323394" cy="400110"/>
          </a:xfrm>
          <a:prstGeom prst="rect">
            <a:avLst/>
          </a:prstGeom>
          <a:solidFill>
            <a:srgbClr val="C3060E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39w6d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male with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G6PD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and TB of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13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mg/dL at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36h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835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Hyperbilirubinemia</a:t>
            </a:r>
            <a:endParaRPr dirty="0"/>
          </a:p>
        </p:txBody>
      </p:sp>
      <p:grpSp>
        <p:nvGrpSpPr>
          <p:cNvPr id="130" name="Google Shape;130;p16"/>
          <p:cNvGrpSpPr/>
          <p:nvPr/>
        </p:nvGrpSpPr>
        <p:grpSpPr>
          <a:xfrm>
            <a:off x="4392102" y="4301022"/>
            <a:ext cx="359234" cy="585619"/>
            <a:chOff x="6730350" y="2315900"/>
            <a:chExt cx="257700" cy="420100"/>
          </a:xfrm>
        </p:grpSpPr>
        <p:sp>
          <p:nvSpPr>
            <p:cNvPr id="131" name="Google Shape;131;p16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BD6FAB3A-A64A-1F46-9AF6-CFF15CD1E0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229740-CD93-7045-A185-27468F245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00" y="361375"/>
            <a:ext cx="7845100" cy="549600"/>
          </a:xfrm>
        </p:spPr>
        <p:txBody>
          <a:bodyPr/>
          <a:lstStyle/>
          <a:p>
            <a:r>
              <a:rPr lang="en-US" dirty="0"/>
              <a:t>2) </a:t>
            </a:r>
            <a:r>
              <a:rPr lang="en-US" b="0" dirty="0"/>
              <a:t>Determine risk </a:t>
            </a:r>
            <a:r>
              <a:rPr lang="en-US" dirty="0"/>
              <a:t>zone</a:t>
            </a:r>
            <a:r>
              <a:rPr lang="en-US" b="0" dirty="0"/>
              <a:t> (</a:t>
            </a:r>
            <a:r>
              <a:rPr lang="en-US" b="0" dirty="0" err="1"/>
              <a:t>eg</a:t>
            </a:r>
            <a:r>
              <a:rPr lang="en-US" b="0" dirty="0"/>
              <a:t>, low, low intermediate, high intermediate, high)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5D9E2B-F6CC-D047-B6B7-6EF27ED3BE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DBF72F-B88C-F343-BB33-3206201B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478" y="1060263"/>
            <a:ext cx="5330284" cy="3243623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476462A-FC7E-9941-9150-F18DA4BC9087}"/>
              </a:ext>
            </a:extLst>
          </p:cNvPr>
          <p:cNvCxnSpPr>
            <a:cxnSpLocks/>
          </p:cNvCxnSpPr>
          <p:nvPr/>
        </p:nvCxnSpPr>
        <p:spPr>
          <a:xfrm>
            <a:off x="2177443" y="2473128"/>
            <a:ext cx="1079298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58A3CA3-6224-7B43-8FC6-AF8A0D806956}"/>
              </a:ext>
            </a:extLst>
          </p:cNvPr>
          <p:cNvCxnSpPr>
            <a:cxnSpLocks/>
          </p:cNvCxnSpPr>
          <p:nvPr/>
        </p:nvCxnSpPr>
        <p:spPr>
          <a:xfrm>
            <a:off x="3283826" y="2529269"/>
            <a:ext cx="0" cy="139288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FEF3407F-D5DB-FD45-BC20-3FC091CEB7CD}"/>
              </a:ext>
            </a:extLst>
          </p:cNvPr>
          <p:cNvSpPr/>
          <p:nvPr/>
        </p:nvSpPr>
        <p:spPr>
          <a:xfrm>
            <a:off x="3226144" y="2419541"/>
            <a:ext cx="104884" cy="109728"/>
          </a:xfrm>
          <a:prstGeom prst="ellipse">
            <a:avLst/>
          </a:prstGeom>
          <a:solidFill>
            <a:srgbClr val="C3060E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0673BB-F903-9C4D-86D8-5914AA60976C}"/>
              </a:ext>
            </a:extLst>
          </p:cNvPr>
          <p:cNvSpPr txBox="1"/>
          <p:nvPr/>
        </p:nvSpPr>
        <p:spPr>
          <a:xfrm>
            <a:off x="2352379" y="1830614"/>
            <a:ext cx="2105487" cy="461665"/>
          </a:xfrm>
          <a:prstGeom prst="rect">
            <a:avLst/>
          </a:prstGeom>
          <a:solidFill>
            <a:srgbClr val="C3060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FFFF"/>
                </a:solidFill>
                <a:latin typeface="Encode Sans ExtraLight"/>
                <a:sym typeface="Encode Sans ExtraLight"/>
              </a:rPr>
              <a:t>High Risk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49C4AB-BC3A-1147-BE1F-9BDFE83028D1}"/>
              </a:ext>
            </a:extLst>
          </p:cNvPr>
          <p:cNvSpPr/>
          <p:nvPr/>
        </p:nvSpPr>
        <p:spPr>
          <a:xfrm>
            <a:off x="1285959" y="79283"/>
            <a:ext cx="6323394" cy="400110"/>
          </a:xfrm>
          <a:prstGeom prst="rect">
            <a:avLst/>
          </a:prstGeom>
          <a:solidFill>
            <a:srgbClr val="C3060E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39w6d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male with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G6PD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and TB of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13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mg/dL at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36h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265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7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4FB5637-DE89-EB4C-94BF-3FFD62D92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546" y="649387"/>
            <a:ext cx="6230907" cy="338026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7123147-5052-A545-B880-ED19571C6821}"/>
              </a:ext>
            </a:extLst>
          </p:cNvPr>
          <p:cNvSpPr/>
          <p:nvPr/>
        </p:nvSpPr>
        <p:spPr>
          <a:xfrm>
            <a:off x="3020291" y="1180934"/>
            <a:ext cx="2984267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3ADC7F4-E76F-EE49-9B8A-21A9331275E4}"/>
              </a:ext>
            </a:extLst>
          </p:cNvPr>
          <p:cNvCxnSpPr>
            <a:cxnSpLocks/>
          </p:cNvCxnSpPr>
          <p:nvPr/>
        </p:nvCxnSpPr>
        <p:spPr>
          <a:xfrm>
            <a:off x="4461164" y="1388753"/>
            <a:ext cx="0" cy="3197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2E37EB5-B3F0-AB4A-A2D8-FC47B376B677}"/>
              </a:ext>
            </a:extLst>
          </p:cNvPr>
          <p:cNvCxnSpPr>
            <a:cxnSpLocks/>
          </p:cNvCxnSpPr>
          <p:nvPr/>
        </p:nvCxnSpPr>
        <p:spPr>
          <a:xfrm>
            <a:off x="4461164" y="1938932"/>
            <a:ext cx="0" cy="2651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83B8C86D-9327-1249-AFF1-A63607EBEB89}"/>
              </a:ext>
            </a:extLst>
          </p:cNvPr>
          <p:cNvSpPr/>
          <p:nvPr/>
        </p:nvSpPr>
        <p:spPr>
          <a:xfrm>
            <a:off x="3820392" y="1731113"/>
            <a:ext cx="1254528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114BF40-0201-454B-8AEC-991B549976C9}"/>
              </a:ext>
            </a:extLst>
          </p:cNvPr>
          <p:cNvSpPr/>
          <p:nvPr/>
        </p:nvSpPr>
        <p:spPr>
          <a:xfrm>
            <a:off x="3752397" y="2221024"/>
            <a:ext cx="1391737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A245B8-13F9-FA47-9B69-529F186935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498F23-A2EB-8441-A335-64877B487816}"/>
              </a:ext>
            </a:extLst>
          </p:cNvPr>
          <p:cNvSpPr/>
          <p:nvPr/>
        </p:nvSpPr>
        <p:spPr>
          <a:xfrm>
            <a:off x="2072430" y="2785673"/>
            <a:ext cx="511744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0CE6D24-ACC5-0640-AEA9-9A5CCB4EA940}"/>
              </a:ext>
            </a:extLst>
          </p:cNvPr>
          <p:cNvCxnSpPr>
            <a:cxnSpLocks/>
          </p:cNvCxnSpPr>
          <p:nvPr/>
        </p:nvCxnSpPr>
        <p:spPr>
          <a:xfrm>
            <a:off x="2315637" y="2993492"/>
            <a:ext cx="0" cy="2364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69B0930-B4D9-4944-AFD3-7859AF6B9867}"/>
              </a:ext>
            </a:extLst>
          </p:cNvPr>
          <p:cNvSpPr/>
          <p:nvPr/>
        </p:nvSpPr>
        <p:spPr>
          <a:xfrm>
            <a:off x="1682290" y="3245869"/>
            <a:ext cx="1116504" cy="5150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02A313-EFC8-1643-AFF5-66545EAF1FDB}"/>
              </a:ext>
            </a:extLst>
          </p:cNvPr>
          <p:cNvCxnSpPr>
            <a:stCxn id="24" idx="1"/>
          </p:cNvCxnSpPr>
          <p:nvPr/>
        </p:nvCxnSpPr>
        <p:spPr>
          <a:xfrm flipH="1">
            <a:off x="2414954" y="2324934"/>
            <a:ext cx="1337443" cy="3596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D9F0D30-94DD-1646-8BD9-0CCCD50EC11F}"/>
              </a:ext>
            </a:extLst>
          </p:cNvPr>
          <p:cNvSpPr/>
          <p:nvPr/>
        </p:nvSpPr>
        <p:spPr>
          <a:xfrm>
            <a:off x="1285959" y="79283"/>
            <a:ext cx="6323394" cy="400110"/>
          </a:xfrm>
          <a:prstGeom prst="rect">
            <a:avLst/>
          </a:prstGeom>
          <a:solidFill>
            <a:srgbClr val="C3060E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39w6d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male with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G6PD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and TB of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13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mg/dL at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36h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20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16E44-0AF3-054D-B238-EBFF1CA36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</p:spPr>
        <p:txBody>
          <a:bodyPr/>
          <a:lstStyle/>
          <a:p>
            <a:endParaRPr lang="en-US" b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8EB3DE-0FA5-2644-A81E-96CAE955F9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CB9C521-D22F-4645-806D-A8EC9F4084FB}"/>
              </a:ext>
            </a:extLst>
          </p:cNvPr>
          <p:cNvSpPr txBox="1">
            <a:spLocks/>
          </p:cNvSpPr>
          <p:nvPr/>
        </p:nvSpPr>
        <p:spPr>
          <a:xfrm>
            <a:off x="823500" y="2202812"/>
            <a:ext cx="7497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algn="ctr"/>
            <a:r>
              <a:rPr lang="en-US" sz="2800" dirty="0">
                <a:latin typeface="Encode Sans ExtraLight"/>
                <a:sym typeface="Encode Sans ExtraLight"/>
              </a:rPr>
              <a:t>Bili </a:t>
            </a:r>
            <a:r>
              <a:rPr lang="en-US" sz="2800" b="0" dirty="0">
                <a:latin typeface="Encode Sans ExtraLight"/>
                <a:sym typeface="Encode Sans ExtraLight"/>
              </a:rPr>
              <a:t>obtained </a:t>
            </a:r>
            <a:r>
              <a:rPr lang="en-US" sz="2800" dirty="0">
                <a:latin typeface="Encode Sans ExtraLight"/>
                <a:sym typeface="Encode Sans ExtraLight"/>
              </a:rPr>
              <a:t>12 hours</a:t>
            </a:r>
            <a:r>
              <a:rPr lang="en-US" sz="2800" b="0" dirty="0">
                <a:latin typeface="Encode Sans ExtraLight"/>
                <a:sym typeface="Encode Sans ExtraLight"/>
              </a:rPr>
              <a:t> later is </a:t>
            </a:r>
            <a:r>
              <a:rPr lang="en-US" sz="2800" dirty="0">
                <a:latin typeface="Encode Sans ExtraLight"/>
                <a:sym typeface="Encode Sans ExtraLight"/>
              </a:rPr>
              <a:t>11.5 </a:t>
            </a:r>
            <a:r>
              <a:rPr lang="en-US" sz="2800" b="0" dirty="0">
                <a:latin typeface="Encode Sans ExtraLight"/>
                <a:sym typeface="Encode Sans ExtraLight"/>
              </a:rPr>
              <a:t>mg/dL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16791354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918656-7A80-8444-AB11-9C5303F9CD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201EDF-FC37-FC40-B453-8004F12E3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647" y="1025288"/>
            <a:ext cx="4966706" cy="3345824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D0273D2-BA3F-4840-90AE-E878705D7F04}"/>
              </a:ext>
            </a:extLst>
          </p:cNvPr>
          <p:cNvCxnSpPr>
            <a:cxnSpLocks/>
          </p:cNvCxnSpPr>
          <p:nvPr/>
        </p:nvCxnSpPr>
        <p:spPr>
          <a:xfrm>
            <a:off x="2406337" y="2205811"/>
            <a:ext cx="1283699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A3D4FF-3F6F-7E49-B121-B6D0E079D303}"/>
              </a:ext>
            </a:extLst>
          </p:cNvPr>
          <p:cNvCxnSpPr>
            <a:cxnSpLocks/>
          </p:cNvCxnSpPr>
          <p:nvPr/>
        </p:nvCxnSpPr>
        <p:spPr>
          <a:xfrm>
            <a:off x="3719795" y="2235587"/>
            <a:ext cx="13809" cy="103365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93D6179-01A1-B746-939F-C4164007666D}"/>
              </a:ext>
            </a:extLst>
          </p:cNvPr>
          <p:cNvSpPr/>
          <p:nvPr/>
        </p:nvSpPr>
        <p:spPr>
          <a:xfrm>
            <a:off x="3690036" y="2168510"/>
            <a:ext cx="87130" cy="85361"/>
          </a:xfrm>
          <a:prstGeom prst="ellipse">
            <a:avLst/>
          </a:prstGeom>
          <a:solidFill>
            <a:srgbClr val="00B050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0B7901D-A978-F041-B17F-B15A22C77292}"/>
              </a:ext>
            </a:extLst>
          </p:cNvPr>
          <p:cNvSpPr txBox="1"/>
          <p:nvPr/>
        </p:nvSpPr>
        <p:spPr>
          <a:xfrm>
            <a:off x="2697223" y="1550516"/>
            <a:ext cx="2078681" cy="46166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FFFF"/>
                </a:solidFill>
                <a:latin typeface="Encode Sans ExtraLight"/>
                <a:sym typeface="Encode Sans ExtraLight"/>
              </a:rPr>
              <a:t>Do not treat</a:t>
            </a:r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id="{EA3C1588-091D-8A4A-8F73-E26AF7B08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</p:spPr>
        <p:txBody>
          <a:bodyPr/>
          <a:lstStyle/>
          <a:p>
            <a:r>
              <a:rPr lang="en-US" dirty="0"/>
              <a:t>3)</a:t>
            </a:r>
            <a:r>
              <a:rPr lang="en-US" b="0" dirty="0"/>
              <a:t> Determine if </a:t>
            </a:r>
            <a:r>
              <a:rPr lang="en-US" dirty="0"/>
              <a:t>need for phototherapy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5E26A4C-5F74-354F-BCF7-B01E13A6269B}"/>
              </a:ext>
            </a:extLst>
          </p:cNvPr>
          <p:cNvSpPr/>
          <p:nvPr/>
        </p:nvSpPr>
        <p:spPr>
          <a:xfrm>
            <a:off x="1410303" y="83156"/>
            <a:ext cx="6323394" cy="400110"/>
          </a:xfrm>
          <a:prstGeom prst="rect">
            <a:avLst/>
          </a:prstGeom>
          <a:solidFill>
            <a:srgbClr val="C3060E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39w6d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male with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G6PD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and TB of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11.5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mg/dL at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48h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20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7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F398C-06B0-0F4F-A707-BD3CD5D4F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F19A1-C5DA-C34A-858E-CD2F60325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600" y="1200150"/>
            <a:ext cx="7497000" cy="3393700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2000" dirty="0"/>
              <a:t>Phototherapy lights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Sunlight is not recommended as a safe way to reduce bilirubin levels.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/>
              <a:t>↑ milk intake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Feed by NG tube for the somnolent infant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Lactation counseling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/>
              <a:t>Exchange transfusion may be recommended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/>
              <a:t>Determine the underlying cause of jaundice</a:t>
            </a:r>
          </a:p>
          <a:p>
            <a:pPr>
              <a:buFont typeface="Wingdings" pitchFamily="2" charset="2"/>
              <a:buChar char="ü"/>
            </a:pPr>
            <a:endParaRPr lang="en-US" sz="2000" dirty="0"/>
          </a:p>
          <a:p>
            <a:pPr>
              <a:buFont typeface="Wingdings" pitchFamily="2" charset="2"/>
              <a:buChar char="ü"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85549-1994-6E4C-A3C7-AC80F54183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36197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F398C-06B0-0F4F-A707-BD3CD5D4F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F19A1-C5DA-C34A-858E-CD2F60325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600" y="1200149"/>
            <a:ext cx="8242708" cy="2809143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2000" dirty="0"/>
              <a:t>Nurse infants at least 8-12x/d for the first several days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/>
              <a:t>Test for prenatal ABO and Rh(D) blood types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>
                <a:sym typeface="Wingdings" pitchFamily="2" charset="2"/>
              </a:rPr>
              <a:t>Evaluate for jaundice whenever getting vitals but no less than q8-12h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 err="1">
                <a:sym typeface="Wingdings" pitchFamily="2" charset="2"/>
              </a:rPr>
              <a:t>BiliTool</a:t>
            </a:r>
            <a:endParaRPr lang="en-US" sz="2000" dirty="0">
              <a:sym typeface="Wingdings" pitchFamily="2" charset="2"/>
            </a:endParaRPr>
          </a:p>
          <a:p>
            <a:pPr>
              <a:buFont typeface="Wingdings" pitchFamily="2" charset="2"/>
              <a:buChar char="ü"/>
            </a:pPr>
            <a:r>
              <a:rPr lang="en-US" sz="2000" dirty="0">
                <a:sym typeface="Wingdings" pitchFamily="2" charset="2"/>
              </a:rPr>
              <a:t>Measure albumin and consider ↓ phototherapy threshold (D)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85549-1994-6E4C-A3C7-AC80F54183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285830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318" name="Google Shape;318;p36"/>
          <p:cNvSpPr txBox="1">
            <a:spLocks noGrp="1"/>
          </p:cNvSpPr>
          <p:nvPr>
            <p:ph type="ctrTitle" idx="4294967295"/>
          </p:nvPr>
        </p:nvSpPr>
        <p:spPr>
          <a:xfrm>
            <a:off x="2385150" y="1411950"/>
            <a:ext cx="437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55C21"/>
                </a:solidFill>
              </a:rPr>
              <a:t>Questions?</a:t>
            </a:r>
            <a:endParaRPr sz="6000" dirty="0">
              <a:solidFill>
                <a:srgbClr val="F55C2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Bilirubin Metabolism</a:t>
            </a:r>
            <a:endParaRPr dirty="0"/>
          </a:p>
        </p:txBody>
      </p:sp>
      <p:sp>
        <p:nvSpPr>
          <p:cNvPr id="147" name="Google Shape;147;p18"/>
          <p:cNvSpPr txBox="1">
            <a:spLocks noGrp="1"/>
          </p:cNvSpPr>
          <p:nvPr>
            <p:ph type="body" idx="1"/>
          </p:nvPr>
        </p:nvSpPr>
        <p:spPr>
          <a:xfrm>
            <a:off x="3283526" y="1200150"/>
            <a:ext cx="5623806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Breakdown of heme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Very poorly soluble before conjugation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Conjugated via liver </a:t>
            </a:r>
            <a:r>
              <a:rPr lang="en-US" sz="2000" dirty="0" err="1"/>
              <a:t>glucuronyl</a:t>
            </a:r>
            <a:r>
              <a:rPr lang="en-US" sz="2000" dirty="0"/>
              <a:t> transferase before being excreted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Bound to albumin </a:t>
            </a:r>
          </a:p>
          <a:p>
            <a:pPr marL="76200" indent="0">
              <a:buNone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endParaRPr sz="2000" dirty="0"/>
          </a:p>
        </p:txBody>
      </p:sp>
      <p:sp>
        <p:nvSpPr>
          <p:cNvPr id="148" name="Google Shape;148;p1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sldNum" idx="4294967295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9945958-250C-624D-A424-8D982CB18C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9"/>
          <a:stretch/>
        </p:blipFill>
        <p:spPr>
          <a:xfrm>
            <a:off x="549600" y="1129916"/>
            <a:ext cx="2498400" cy="316640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670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55C21"/>
                </a:solidFill>
              </a:rPr>
              <a:t>2%</a:t>
            </a:r>
            <a:endParaRPr sz="3000" dirty="0">
              <a:solidFill>
                <a:srgbClr val="F55C21"/>
              </a:solidFill>
            </a:endParaRPr>
          </a:p>
        </p:txBody>
      </p:sp>
      <p:sp>
        <p:nvSpPr>
          <p:cNvPr id="243" name="Google Shape;243;p28"/>
          <p:cNvSpPr txBox="1">
            <a:spLocks noGrp="1"/>
          </p:cNvSpPr>
          <p:nvPr>
            <p:ph type="subTitle" idx="4294967295"/>
          </p:nvPr>
        </p:nvSpPr>
        <p:spPr>
          <a:xfrm>
            <a:off x="685800" y="8779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~ Incidence of </a:t>
            </a:r>
            <a:r>
              <a:rPr lang="en" b="1" dirty="0"/>
              <a:t>severe</a:t>
            </a:r>
            <a:r>
              <a:rPr lang="en" dirty="0"/>
              <a:t> hyperbilirubinemia (</a:t>
            </a:r>
            <a:r>
              <a:rPr lang="en" b="1" dirty="0"/>
              <a:t> &gt; 20 </a:t>
            </a:r>
            <a:r>
              <a:rPr lang="en" dirty="0"/>
              <a:t>mg/dL)</a:t>
            </a:r>
            <a:endParaRPr dirty="0"/>
          </a:p>
        </p:txBody>
      </p:sp>
      <p:sp>
        <p:nvSpPr>
          <p:cNvPr id="244" name="Google Shape;244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8959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" sz="3000" dirty="0">
                <a:solidFill>
                  <a:srgbClr val="F55C21"/>
                </a:solidFill>
              </a:rPr>
              <a:t>0.001%</a:t>
            </a:r>
          </a:p>
        </p:txBody>
      </p:sp>
      <p:sp>
        <p:nvSpPr>
          <p:cNvPr id="245" name="Google Shape;245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5068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b="1" dirty="0"/>
              <a:t>Overall</a:t>
            </a:r>
            <a:r>
              <a:rPr lang="en-US" dirty="0"/>
              <a:t> incidence of CBE/ </a:t>
            </a:r>
            <a:r>
              <a:rPr lang="en-US" b="1" dirty="0"/>
              <a:t>kernicterus</a:t>
            </a:r>
            <a:endParaRPr lang="en-US" dirty="0"/>
          </a:p>
        </p:txBody>
      </p:sp>
      <p:sp>
        <p:nvSpPr>
          <p:cNvPr id="246" name="Google Shape;246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581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55C21"/>
                </a:solidFill>
              </a:rPr>
              <a:t>2-10%</a:t>
            </a:r>
            <a:endParaRPr sz="3000" dirty="0">
              <a:solidFill>
                <a:srgbClr val="F55C21"/>
              </a:solidFill>
            </a:endParaRPr>
          </a:p>
        </p:txBody>
      </p:sp>
      <p:sp>
        <p:nvSpPr>
          <p:cNvPr id="247" name="Google Shape;247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1923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Risk for ABE in those with severe hyperbilirubinemia</a:t>
            </a:r>
            <a:endParaRPr sz="2400" dirty="0"/>
          </a:p>
        </p:txBody>
      </p:sp>
      <p:sp>
        <p:nvSpPr>
          <p:cNvPr id="248" name="Google Shape;248;p28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cxnSp>
        <p:nvCxnSpPr>
          <p:cNvPr id="249" name="Google Shape;249;p28"/>
          <p:cNvCxnSpPr/>
          <p:nvPr/>
        </p:nvCxnSpPr>
        <p:spPr>
          <a:xfrm>
            <a:off x="3527100" y="1683075"/>
            <a:ext cx="20898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250" name="Google Shape;250;p28"/>
          <p:cNvCxnSpPr/>
          <p:nvPr/>
        </p:nvCxnSpPr>
        <p:spPr>
          <a:xfrm>
            <a:off x="3527100" y="2999600"/>
            <a:ext cx="20898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9BE40-1B85-5946-83C9-630D6680D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Factors for Hyperbilirubinemia in Full-Term Newborns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2E975-5484-CA4B-95BC-746B463C2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600" y="641358"/>
            <a:ext cx="7497000" cy="3952491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solidFill>
                  <a:srgbClr val="FFFF00"/>
                </a:solidFill>
              </a:rPr>
              <a:t> </a:t>
            </a:r>
            <a:r>
              <a:rPr lang="en-US" sz="1800" b="1" dirty="0">
                <a:solidFill>
                  <a:srgbClr val="EB5419"/>
                </a:solidFill>
              </a:rPr>
              <a:t>J</a:t>
            </a:r>
            <a:r>
              <a:rPr lang="en-US" sz="1600" dirty="0"/>
              <a:t>aundice within first 24 hours after birth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A</a:t>
            </a:r>
            <a:r>
              <a:rPr lang="en-US" sz="1600" b="1" dirty="0"/>
              <a:t> </a:t>
            </a:r>
            <a:r>
              <a:rPr lang="en-US" sz="1600" dirty="0"/>
              <a:t>sibling who was jaundiced as a neonate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U</a:t>
            </a:r>
            <a:r>
              <a:rPr lang="en-US" sz="1600" dirty="0"/>
              <a:t>nrecognized hemolysis (ABO, Rh blood type incompatibility)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N</a:t>
            </a:r>
            <a:r>
              <a:rPr lang="en-US" sz="1600" dirty="0"/>
              <a:t>on-optimal sucking/nursing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D</a:t>
            </a:r>
            <a:r>
              <a:rPr lang="en-US" sz="1600" dirty="0"/>
              <a:t>eficiency in glucose-6-phosphate dehydrogenase (G6PD)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I</a:t>
            </a:r>
            <a:r>
              <a:rPr lang="en-US" sz="1600" dirty="0"/>
              <a:t>nfection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C</a:t>
            </a:r>
            <a:r>
              <a:rPr lang="en-US" sz="1600" dirty="0"/>
              <a:t>ephalohematomas/bruising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E</a:t>
            </a:r>
            <a:r>
              <a:rPr lang="en-US" sz="1600" dirty="0"/>
              <a:t>ast Asian or Mediterranean descent</a:t>
            </a:r>
          </a:p>
          <a:p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AB285F-7F67-9B42-A2C6-38D39F32EF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75191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ctrTitle"/>
          </p:nvPr>
        </p:nvSpPr>
        <p:spPr>
          <a:xfrm>
            <a:off x="1254543" y="1234960"/>
            <a:ext cx="6634352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Bilirubin-Induced Neurologic Dysfunction (BIND)</a:t>
            </a:r>
            <a:endParaRPr dirty="0"/>
          </a:p>
        </p:txBody>
      </p:sp>
      <p:grpSp>
        <p:nvGrpSpPr>
          <p:cNvPr id="130" name="Google Shape;130;p16"/>
          <p:cNvGrpSpPr/>
          <p:nvPr/>
        </p:nvGrpSpPr>
        <p:grpSpPr>
          <a:xfrm>
            <a:off x="4392102" y="4301022"/>
            <a:ext cx="359234" cy="585619"/>
            <a:chOff x="6730350" y="2315900"/>
            <a:chExt cx="257700" cy="420100"/>
          </a:xfrm>
        </p:grpSpPr>
        <p:sp>
          <p:nvSpPr>
            <p:cNvPr id="131" name="Google Shape;131;p16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BD6FAB3A-A64A-1F46-9AF6-CFF15CD1E0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Acute Bilirubin </a:t>
            </a:r>
            <a:r>
              <a:rPr lang="en-US" dirty="0" err="1"/>
              <a:t>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609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Bilirubin Encephalopathy - </a:t>
            </a:r>
            <a:r>
              <a:rPr lang="en-US" b="0" dirty="0"/>
              <a:t>Pathophysiology</a:t>
            </a:r>
            <a:endParaRPr b="0" dirty="0"/>
          </a:p>
        </p:txBody>
      </p:sp>
      <p:sp>
        <p:nvSpPr>
          <p:cNvPr id="256" name="Google Shape;256;p2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57" name="Google Shape;257;p29"/>
          <p:cNvSpPr/>
          <p:nvPr/>
        </p:nvSpPr>
        <p:spPr>
          <a:xfrm>
            <a:off x="549513" y="1213709"/>
            <a:ext cx="1936800" cy="1538700"/>
          </a:xfrm>
          <a:prstGeom prst="rect">
            <a:avLst/>
          </a:prstGeom>
          <a:noFill/>
          <a:ln w="19050" cap="flat" cmpd="sng">
            <a:solidFill>
              <a:srgbClr val="BA3B2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↑ lipophilic, unbound, </a:t>
            </a:r>
            <a:r>
              <a:rPr lang="en" sz="1800" b="1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unconjugated</a:t>
            </a:r>
            <a:r>
              <a:rPr lang="en" sz="18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 bilirubin</a:t>
            </a:r>
            <a:endParaRPr sz="1800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endParaRPr>
          </a:p>
        </p:txBody>
      </p:sp>
      <p:sp>
        <p:nvSpPr>
          <p:cNvPr id="258" name="Google Shape;258;p29"/>
          <p:cNvSpPr/>
          <p:nvPr/>
        </p:nvSpPr>
        <p:spPr>
          <a:xfrm>
            <a:off x="6109800" y="1213711"/>
            <a:ext cx="1936800" cy="1538700"/>
          </a:xfrm>
          <a:prstGeom prst="rect">
            <a:avLst/>
          </a:prstGeom>
          <a:noFill/>
          <a:ln w="19050" cap="flat" cmpd="sng">
            <a:solidFill>
              <a:srgbClr val="BA3B2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Deposition</a:t>
            </a:r>
            <a:r>
              <a:rPr lang="en" sz="16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 in the </a:t>
            </a:r>
            <a:r>
              <a:rPr lang="en" sz="1600" b="1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basal ganglia </a:t>
            </a:r>
            <a:r>
              <a:rPr lang="en" sz="16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and </a:t>
            </a:r>
            <a:r>
              <a:rPr lang="en" sz="1600" b="1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brainstem nuclei</a:t>
            </a:r>
            <a:r>
              <a:rPr lang="en" sz="16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 of the brain resulting in neuronal injury</a:t>
            </a:r>
            <a:endParaRPr sz="1600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endParaRPr>
          </a:p>
        </p:txBody>
      </p:sp>
      <p:sp>
        <p:nvSpPr>
          <p:cNvPr id="259" name="Google Shape;259;p29"/>
          <p:cNvSpPr/>
          <p:nvPr/>
        </p:nvSpPr>
        <p:spPr>
          <a:xfrm>
            <a:off x="3329657" y="1213712"/>
            <a:ext cx="1936800" cy="1538700"/>
          </a:xfrm>
          <a:prstGeom prst="rect">
            <a:avLst/>
          </a:prstGeom>
          <a:noFill/>
          <a:ln w="19050" cap="flat" cmpd="sng">
            <a:solidFill>
              <a:srgbClr val="BA3B2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C</a:t>
            </a:r>
            <a:r>
              <a:rPr lang="en" sz="18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rosses the BBB</a:t>
            </a:r>
            <a:endParaRPr sz="1800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endParaRPr>
          </a:p>
        </p:txBody>
      </p:sp>
      <p:cxnSp>
        <p:nvCxnSpPr>
          <p:cNvPr id="260" name="Google Shape;260;p29"/>
          <p:cNvCxnSpPr>
            <a:stCxn id="257" idx="3"/>
            <a:endCxn id="259" idx="1"/>
          </p:cNvCxnSpPr>
          <p:nvPr/>
        </p:nvCxnSpPr>
        <p:spPr>
          <a:xfrm>
            <a:off x="2486313" y="1983059"/>
            <a:ext cx="843300" cy="0"/>
          </a:xfrm>
          <a:prstGeom prst="straightConnector1">
            <a:avLst/>
          </a:prstGeom>
          <a:noFill/>
          <a:ln w="9525" cap="flat" cmpd="sng">
            <a:solidFill>
              <a:srgbClr val="F55C21"/>
            </a:solidFill>
            <a:prstDash val="dash"/>
            <a:round/>
            <a:headEnd type="diamond" w="lg" len="lg"/>
            <a:tailEnd type="diamond" w="lg" len="lg"/>
          </a:ln>
        </p:spPr>
      </p:cxnSp>
      <p:cxnSp>
        <p:nvCxnSpPr>
          <p:cNvPr id="261" name="Google Shape;261;p29"/>
          <p:cNvCxnSpPr>
            <a:stCxn id="259" idx="3"/>
            <a:endCxn id="258" idx="1"/>
          </p:cNvCxnSpPr>
          <p:nvPr/>
        </p:nvCxnSpPr>
        <p:spPr>
          <a:xfrm>
            <a:off x="5266457" y="1983062"/>
            <a:ext cx="843300" cy="0"/>
          </a:xfrm>
          <a:prstGeom prst="straightConnector1">
            <a:avLst/>
          </a:prstGeom>
          <a:noFill/>
          <a:ln w="9525" cap="flat" cmpd="sng">
            <a:solidFill>
              <a:srgbClr val="F55C21"/>
            </a:solidFill>
            <a:prstDash val="dash"/>
            <a:round/>
            <a:headEnd type="diamond" w="lg" len="lg"/>
            <a:tailEnd type="diamond" w="lg" len="lg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24AE7B5-1475-9D4B-ACF2-E1FD8B8B1BC2}"/>
              </a:ext>
            </a:extLst>
          </p:cNvPr>
          <p:cNvSpPr txBox="1"/>
          <p:nvPr/>
        </p:nvSpPr>
        <p:spPr>
          <a:xfrm>
            <a:off x="549513" y="3160438"/>
            <a:ext cx="76462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Encode Sans ExtraLight"/>
              </a:rPr>
              <a:t>Pathogenesis regarding </a:t>
            </a:r>
            <a:r>
              <a:rPr lang="en-US" sz="1800" b="1" dirty="0">
                <a:solidFill>
                  <a:schemeClr val="bg1"/>
                </a:solidFill>
                <a:latin typeface="Encode Sans ExtraLight"/>
              </a:rPr>
              <a:t>how exactly </a:t>
            </a:r>
            <a:r>
              <a:rPr lang="en-US" sz="1800" dirty="0">
                <a:solidFill>
                  <a:schemeClr val="bg1"/>
                </a:solidFill>
                <a:latin typeface="Encode Sans ExtraLight"/>
              </a:rPr>
              <a:t>bilirubin damages the brain = ?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Encode Sans ExtraLight"/>
              </a:rPr>
              <a:t>May involve lipid peroxidation, neuroinflammation, and excitotoxicity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0535-69A4-944B-9D43-A052D0C68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Bilirubin Encephalopathy – </a:t>
            </a:r>
            <a:r>
              <a:rPr lang="en-US" b="0" dirty="0"/>
              <a:t>Basic Mechanisms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DAF90E-DF1B-3444-9485-097F4B1E77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3E9007A-842F-E642-8726-D0FC5AC1368F}"/>
              </a:ext>
            </a:extLst>
          </p:cNvPr>
          <p:cNvSpPr txBox="1">
            <a:spLocks/>
          </p:cNvSpPr>
          <p:nvPr/>
        </p:nvSpPr>
        <p:spPr>
          <a:xfrm>
            <a:off x="4571999" y="1279262"/>
            <a:ext cx="4334933" cy="29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BF64B10A-53DA-D244-8480-54647041B9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3071829"/>
              </p:ext>
            </p:extLst>
          </p:nvPr>
        </p:nvGraphicFramePr>
        <p:xfrm>
          <a:off x="126632" y="1044992"/>
          <a:ext cx="4445367" cy="3414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FD74BC9A-133B-6146-8B19-044263B209D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578" r="1811"/>
          <a:stretch/>
        </p:blipFill>
        <p:spPr>
          <a:xfrm>
            <a:off x="4682433" y="1062608"/>
            <a:ext cx="4334933" cy="301828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1EEB3F8-F2EE-204D-A56E-BE2936D19B9E}"/>
              </a:ext>
            </a:extLst>
          </p:cNvPr>
          <p:cNvSpPr/>
          <p:nvPr/>
        </p:nvSpPr>
        <p:spPr>
          <a:xfrm>
            <a:off x="6248720" y="1103775"/>
            <a:ext cx="777240" cy="645513"/>
          </a:xfrm>
          <a:prstGeom prst="rect">
            <a:avLst/>
          </a:prstGeom>
          <a:noFill/>
          <a:ln w="76200">
            <a:solidFill>
              <a:srgbClr val="D347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CD7B52-1078-4943-A90B-B3785BC0EC28}"/>
              </a:ext>
            </a:extLst>
          </p:cNvPr>
          <p:cNvSpPr/>
          <p:nvPr/>
        </p:nvSpPr>
        <p:spPr>
          <a:xfrm>
            <a:off x="4967579" y="1360112"/>
            <a:ext cx="812800" cy="467427"/>
          </a:xfrm>
          <a:prstGeom prst="rect">
            <a:avLst/>
          </a:prstGeom>
          <a:noFill/>
          <a:ln w="76200">
            <a:solidFill>
              <a:srgbClr val="FB6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186380D-95AE-EF44-8ADB-EAC7B480C3E5}"/>
              </a:ext>
            </a:extLst>
          </p:cNvPr>
          <p:cNvSpPr/>
          <p:nvPr/>
        </p:nvSpPr>
        <p:spPr>
          <a:xfrm>
            <a:off x="6535311" y="2926786"/>
            <a:ext cx="692425" cy="467427"/>
          </a:xfrm>
          <a:prstGeom prst="rect">
            <a:avLst/>
          </a:prstGeom>
          <a:noFill/>
          <a:ln w="76200">
            <a:solidFill>
              <a:srgbClr val="FB6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8BBC62-6DCB-8849-9B58-8157DE079642}"/>
              </a:ext>
            </a:extLst>
          </p:cNvPr>
          <p:cNvSpPr/>
          <p:nvPr/>
        </p:nvSpPr>
        <p:spPr>
          <a:xfrm>
            <a:off x="4756428" y="2195826"/>
            <a:ext cx="714069" cy="526109"/>
          </a:xfrm>
          <a:prstGeom prst="rect">
            <a:avLst/>
          </a:prstGeom>
          <a:noFill/>
          <a:ln w="76200">
            <a:solidFill>
              <a:srgbClr val="C306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89F967-F4F6-834C-B363-4BD26E3FBBA3}"/>
              </a:ext>
            </a:extLst>
          </p:cNvPr>
          <p:cNvSpPr/>
          <p:nvPr/>
        </p:nvSpPr>
        <p:spPr>
          <a:xfrm>
            <a:off x="7976859" y="1271068"/>
            <a:ext cx="692579" cy="303089"/>
          </a:xfrm>
          <a:prstGeom prst="rect">
            <a:avLst/>
          </a:prstGeom>
          <a:noFill/>
          <a:ln w="76200">
            <a:solidFill>
              <a:srgbClr val="D347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8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16C35B5-67DD-EA4D-BA91-1CC2F0D8D488}"/>
              </a:ext>
            </a:extLst>
          </p:cNvPr>
          <p:cNvSpPr/>
          <p:nvPr/>
        </p:nvSpPr>
        <p:spPr>
          <a:xfrm>
            <a:off x="2167465" y="2554816"/>
            <a:ext cx="4809067" cy="1416732"/>
          </a:xfrm>
          <a:prstGeom prst="roundRect">
            <a:avLst>
              <a:gd name="adj" fmla="val 28132"/>
            </a:avLst>
          </a:prstGeom>
          <a:solidFill>
            <a:srgbClr val="EB5419"/>
          </a:solidFill>
          <a:ln>
            <a:solidFill>
              <a:srgbClr val="EB54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  <a:t>Chronic Bilirubin </a:t>
            </a:r>
            <a:b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</a:br>
            <a: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  <a:t>Encephalopathy</a:t>
            </a:r>
            <a:endParaRPr lang="en-US" sz="4000" b="1" dirty="0">
              <a:solidFill>
                <a:schemeClr val="bg1"/>
              </a:solidFill>
              <a:latin typeface="Encode Sans"/>
              <a:sym typeface="Encod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874B0A-29EB-2242-9A25-D09DF52636DF}"/>
              </a:ext>
            </a:extLst>
          </p:cNvPr>
          <p:cNvSpPr txBox="1"/>
          <p:nvPr/>
        </p:nvSpPr>
        <p:spPr>
          <a:xfrm>
            <a:off x="2889486" y="2909239"/>
            <a:ext cx="33650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  <a:latin typeface="Encode Sans"/>
                <a:ea typeface="+mn-ea"/>
                <a:cs typeface="+mn-cs"/>
              </a:rPr>
              <a:t>= kernicterus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EB3C21A-3D1E-694C-BF68-B3F9EDC6947A}"/>
              </a:ext>
            </a:extLst>
          </p:cNvPr>
          <p:cNvSpPr/>
          <p:nvPr/>
        </p:nvSpPr>
        <p:spPr>
          <a:xfrm>
            <a:off x="2167465" y="606930"/>
            <a:ext cx="4809067" cy="1416732"/>
          </a:xfrm>
          <a:prstGeom prst="roundRect">
            <a:avLst>
              <a:gd name="adj" fmla="val 28132"/>
            </a:avLst>
          </a:prstGeom>
          <a:solidFill>
            <a:srgbClr val="EB5419"/>
          </a:solidFill>
          <a:ln>
            <a:solidFill>
              <a:srgbClr val="EB54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  <a:t>Acute Bilirubin </a:t>
            </a:r>
            <a:b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</a:br>
            <a: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  <a:t>Encephalopathy</a:t>
            </a:r>
            <a:endParaRPr lang="en-US" sz="4000" b="1" dirty="0">
              <a:solidFill>
                <a:schemeClr val="bg1"/>
              </a:solidFill>
              <a:latin typeface="Encode Sans"/>
              <a:sym typeface="Encode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DD7714-EFF9-8A4B-9A9E-AAC95CB100A5}"/>
              </a:ext>
            </a:extLst>
          </p:cNvPr>
          <p:cNvSpPr txBox="1"/>
          <p:nvPr/>
        </p:nvSpPr>
        <p:spPr>
          <a:xfrm>
            <a:off x="2825366" y="961353"/>
            <a:ext cx="34932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  <a:latin typeface="Encode Sans"/>
                <a:ea typeface="+mn-ea"/>
                <a:cs typeface="+mn-cs"/>
              </a:rPr>
              <a:t>≠  kernicterus</a:t>
            </a:r>
          </a:p>
        </p:txBody>
      </p:sp>
    </p:spTree>
    <p:extLst>
      <p:ext uri="{BB962C8B-B14F-4D97-AF65-F5344CB8AC3E}">
        <p14:creationId xmlns:p14="http://schemas.microsoft.com/office/powerpoint/2010/main" val="140721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/>
      <p:bldP spid="14" grpId="0" animBg="1"/>
      <p:bldP spid="15" grpId="0"/>
    </p:bldLst>
  </p:timing>
</p:sld>
</file>

<file path=ppt/theme/theme1.xml><?xml version="1.0" encoding="utf-8"?>
<a:theme xmlns:a="http://schemas.openxmlformats.org/drawingml/2006/main" name="Laert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2020</TotalTime>
  <Words>873</Words>
  <Application>Microsoft Macintosh PowerPoint</Application>
  <PresentationFormat>On-screen Show (16:9)</PresentationFormat>
  <Paragraphs>153</Paragraphs>
  <Slides>26</Slides>
  <Notes>20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Arial</vt:lpstr>
      <vt:lpstr>Wingdings</vt:lpstr>
      <vt:lpstr>Encode Sans ExtraLight</vt:lpstr>
      <vt:lpstr>Encode Sans</vt:lpstr>
      <vt:lpstr>Laertes template</vt:lpstr>
      <vt:lpstr>Neonatal Bilirubin Encephalopathy</vt:lpstr>
      <vt:lpstr>1. Hyperbilirubinemia</vt:lpstr>
      <vt:lpstr>Bilirubin Metabolism</vt:lpstr>
      <vt:lpstr>2%</vt:lpstr>
      <vt:lpstr>Risk Factors for Hyperbilirubinemia in Full-Term Newborns</vt:lpstr>
      <vt:lpstr>2. Bilirubin-Induced Neurologic Dysfunction (BIND)</vt:lpstr>
      <vt:lpstr>Bilirubin Encephalopathy - Pathophysiology</vt:lpstr>
      <vt:lpstr>Bilirubin Encephalopathy – Basic Mechanisms</vt:lpstr>
      <vt:lpstr>PowerPoint Presentation</vt:lpstr>
      <vt:lpstr>Acute Bilirubin Encephalopathy – Epidemiology </vt:lpstr>
      <vt:lpstr>Acute Bilirubin Encephalopathy – Clinical features</vt:lpstr>
      <vt:lpstr>Acute Bilirubin Encephalopathy – Clinical features</vt:lpstr>
      <vt:lpstr>Acute Bilirubin Encephalopathy – Clinical features</vt:lpstr>
      <vt:lpstr>Acute Bilirubin Encephalopathy – Clinical features</vt:lpstr>
      <vt:lpstr>Chronic Bilirubin Encephalopathy = kernicterus</vt:lpstr>
      <vt:lpstr>3. Prevention and Treatment</vt:lpstr>
      <vt:lpstr>AAP Algorithm and Guidelines</vt:lpstr>
      <vt:lpstr>PowerPoint Presentation</vt:lpstr>
      <vt:lpstr>1) Determine risk group (eg, high, medium, low)</vt:lpstr>
      <vt:lpstr>2) Determine risk zone (eg, low, low intermediate, high intermediate, high)</vt:lpstr>
      <vt:lpstr>PowerPoint Presentation</vt:lpstr>
      <vt:lpstr>PowerPoint Presentation</vt:lpstr>
      <vt:lpstr>3) Determine if need for phototherapy</vt:lpstr>
      <vt:lpstr>Treatment</vt:lpstr>
      <vt:lpstr>Prevention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Marissa Dsouza</cp:lastModifiedBy>
  <cp:revision>64</cp:revision>
  <dcterms:modified xsi:type="dcterms:W3CDTF">2020-03-02T03:59:10Z</dcterms:modified>
</cp:coreProperties>
</file>